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Lst>
  <p:notesMasterIdLst>
    <p:notesMasterId r:id="rId46"/>
  </p:notesMasterIdLst>
  <p:handoutMasterIdLst>
    <p:handoutMasterId r:id="rId47"/>
  </p:handoutMasterIdLst>
  <p:sldIdLst>
    <p:sldId id="259" r:id="rId6"/>
    <p:sldId id="257" r:id="rId7"/>
    <p:sldId id="269" r:id="rId8"/>
    <p:sldId id="270" r:id="rId9"/>
    <p:sldId id="307" r:id="rId10"/>
    <p:sldId id="308" r:id="rId11"/>
    <p:sldId id="271" r:id="rId12"/>
    <p:sldId id="313" r:id="rId13"/>
    <p:sldId id="273" r:id="rId14"/>
    <p:sldId id="272" r:id="rId15"/>
    <p:sldId id="274" r:id="rId16"/>
    <p:sldId id="292" r:id="rId17"/>
    <p:sldId id="289" r:id="rId18"/>
    <p:sldId id="265" r:id="rId19"/>
    <p:sldId id="276" r:id="rId20"/>
    <p:sldId id="275" r:id="rId21"/>
    <p:sldId id="310" r:id="rId22"/>
    <p:sldId id="278" r:id="rId23"/>
    <p:sldId id="314" r:id="rId24"/>
    <p:sldId id="279" r:id="rId25"/>
    <p:sldId id="258" r:id="rId26"/>
    <p:sldId id="291" r:id="rId27"/>
    <p:sldId id="309" r:id="rId28"/>
    <p:sldId id="296" r:id="rId29"/>
    <p:sldId id="297" r:id="rId30"/>
    <p:sldId id="298" r:id="rId31"/>
    <p:sldId id="283" r:id="rId32"/>
    <p:sldId id="284" r:id="rId33"/>
    <p:sldId id="287" r:id="rId34"/>
    <p:sldId id="299" r:id="rId35"/>
    <p:sldId id="301" r:id="rId36"/>
    <p:sldId id="302" r:id="rId37"/>
    <p:sldId id="305" r:id="rId38"/>
    <p:sldId id="306" r:id="rId39"/>
    <p:sldId id="303" r:id="rId40"/>
    <p:sldId id="304" r:id="rId41"/>
    <p:sldId id="288" r:id="rId42"/>
    <p:sldId id="312" r:id="rId43"/>
    <p:sldId id="311" r:id="rId44"/>
    <p:sldId id="26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58F100-5C7E-4F75-9FE3-B8010EAA7FF8}">
          <p14:sldIdLst>
            <p14:sldId id="259"/>
            <p14:sldId id="257"/>
            <p14:sldId id="269"/>
            <p14:sldId id="270"/>
            <p14:sldId id="307"/>
            <p14:sldId id="308"/>
            <p14:sldId id="271"/>
            <p14:sldId id="313"/>
            <p14:sldId id="273"/>
            <p14:sldId id="272"/>
            <p14:sldId id="274"/>
            <p14:sldId id="292"/>
            <p14:sldId id="289"/>
            <p14:sldId id="265"/>
            <p14:sldId id="276"/>
            <p14:sldId id="275"/>
            <p14:sldId id="310"/>
            <p14:sldId id="278"/>
            <p14:sldId id="314"/>
            <p14:sldId id="279"/>
            <p14:sldId id="258"/>
            <p14:sldId id="291"/>
            <p14:sldId id="309"/>
            <p14:sldId id="296"/>
            <p14:sldId id="297"/>
            <p14:sldId id="298"/>
            <p14:sldId id="283"/>
            <p14:sldId id="284"/>
            <p14:sldId id="287"/>
            <p14:sldId id="299"/>
            <p14:sldId id="301"/>
            <p14:sldId id="302"/>
            <p14:sldId id="305"/>
            <p14:sldId id="306"/>
            <p14:sldId id="303"/>
            <p14:sldId id="304"/>
            <p14:sldId id="288"/>
            <p14:sldId id="312"/>
            <p14:sldId id="311"/>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a:srgbClr val="4646FB"/>
    <a:srgbClr val="C1E5F5"/>
    <a:srgbClr val="869DB0"/>
    <a:srgbClr val="15608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DE605E-457B-3EC5-7DFB-401499D64445}" v="8" dt="2024-07-17T17:13:31.404"/>
    <p1510:client id="{7606BBB9-D987-29FE-81A2-678D4F3F72B6}" v="2" dt="2024-07-17T18:23:59.770"/>
    <p1510:client id="{7EB88E07-48DB-4633-9FAC-4CC4C3E038DB}" v="9271" dt="2024-07-18T09:48:10.623"/>
    <p1510:client id="{D681A98A-5DCF-4344-B19F-BEC00674CBB5}" v="1135" dt="2024-07-18T09:57:14.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47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7/18/2024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Robot manipulator is the most prevalent types of robots in industry. In the new age of technology, the development of sensors and Artificial Int has given ways for more complicated and cutting-edge system. In there, Human – Robot Interaction has been a outstanding research field. We can see some example here, as robots now able to be more flexible, delicate and more aware of the environment, as it can support human in the shared workspace in assembly works (object handling, collision avoiding, human awareness). Some of the HRI advances can be clearly see here, such as more efficiency as 2 entity can work at the same workspace, more adaptability and safety. These new generations of robots that can aid human in work is called Collaborative Robot – or </a:t>
            </a:r>
            <a:r>
              <a:rPr lang="en-US" err="1"/>
              <a:t>Cobot</a:t>
            </a:r>
            <a:r>
              <a:rPr lang="en-US"/>
              <a:t> in short.</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979015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most well known </a:t>
            </a:r>
            <a:r>
              <a:rPr lang="en-US" err="1"/>
              <a:t>alg</a:t>
            </a:r>
            <a:r>
              <a:rPr lang="en-US"/>
              <a:t> for manipulator path planning is RRT. It’s a sampling-based </a:t>
            </a:r>
            <a:r>
              <a:rPr lang="en-US" err="1"/>
              <a:t>alg</a:t>
            </a:r>
            <a:r>
              <a:rPr lang="en-US"/>
              <a:t>, the idea behind it is creating random nodes in the environment and try to connect it to the goal to create a tree. </a:t>
            </a:r>
            <a:r>
              <a:rPr lang="en-US" sz="1800" b="0" i="0">
                <a:solidFill>
                  <a:srgbClr val="000000"/>
                </a:solidFill>
                <a:effectLst/>
                <a:latin typeface="VnNimbusRomanNo9L"/>
              </a:rPr>
              <a:t>This tree is continuously built by random sampling, ensuring it always expands into unexplored regions of the space</a:t>
            </a:r>
            <a:r>
              <a:rPr lang="en-US"/>
              <a:t> </a:t>
            </a:r>
            <a:br>
              <a:rPr lang="en-US"/>
            </a:br>
            <a:r>
              <a:rPr lang="en-US"/>
              <a:t>The advantage of RRT is that it can handle high dim configurations, very suitable for planning manipulators. It can also take in to account complex obstacles and </a:t>
            </a:r>
            <a:r>
              <a:rPr lang="en-US" err="1"/>
              <a:t>contrains</a:t>
            </a:r>
            <a:r>
              <a:rPr lang="en-US"/>
              <a:t> that we give the planning scene. And since its not a brute force complete search as A* or Dijkstra, RRT has lower complexity.</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1617441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video, we try use RRT to plan the path in our experimental case. We can see that RRT path can be execute smoothly and rather fast, but we can see that there are area that the path and the obstacle (basket) is very narrow, and if there is a unknown obstacle appear in the scene, the replan time using RRT is considerably long.</a:t>
            </a:r>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675114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AAPF is based on the theory of Artificial Potential Field. By assigning a attractive field to the goal, repulsive fields to obstacle, the robot path can be achieved by guiding the robot to the goal through the sum of these fields. In the project, we utilize the Adaptive version of APF, since its repulsive can adjust its value due to the relative position between the robot and the obstacle.</a:t>
            </a:r>
          </a:p>
          <a:p>
            <a:r>
              <a:rPr lang="en-US"/>
              <a:t>The attractive field formula stays unchanged, and it is comprised of the “conic well” and the “parabolic well”.</a:t>
            </a:r>
          </a:p>
          <a:p>
            <a:r>
              <a:rPr lang="en-US"/>
              <a:t> </a:t>
            </a:r>
            <a:r>
              <a:rPr lang="en-US" err="1"/>
              <a:t>D_rep</a:t>
            </a:r>
            <a:r>
              <a:rPr lang="en-US"/>
              <a:t> is the repulsive field influence range, where </a:t>
            </a:r>
            <a:r>
              <a:rPr lang="en-US" err="1"/>
              <a:t>d_att</a:t>
            </a:r>
            <a:r>
              <a:rPr lang="en-US"/>
              <a:t> is the threshold of </a:t>
            </a:r>
            <a:r>
              <a:rPr lang="en-US" err="1"/>
              <a:t>att</a:t>
            </a:r>
            <a:r>
              <a:rPr lang="en-US"/>
              <a:t> field to switch between conic and parabolic form</a:t>
            </a:r>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395282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we are planning path for the manipulator, the potential field and torques are represented in the joint space (q). The goal and start are the joint configuration.</a:t>
            </a:r>
          </a:p>
          <a:p>
            <a:endParaRPr lang="en-US"/>
          </a:p>
          <a:p>
            <a:r>
              <a:rPr lang="en-US"/>
              <a:t>To find the torques applied to the robot config, we defined the control points – the points of the robot config that these forces field affects and calculate the forces by taking the gradient of the potential field. The goal position/config is usually the minimum of </a:t>
            </a:r>
            <a:r>
              <a:rPr lang="en-US" err="1"/>
              <a:t>of</a:t>
            </a:r>
            <a:r>
              <a:rPr lang="en-US"/>
              <a:t> the field, so that we need to find the this point by Gradient Descent method. </a:t>
            </a:r>
          </a:p>
          <a:p>
            <a:endParaRPr lang="en-US"/>
          </a:p>
          <a:p>
            <a:r>
              <a:rPr lang="en-US"/>
              <a:t>This can be applied to the forces/torques formula, where the minimum should be at the goal since it created the highest attractive forces. </a:t>
            </a: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7771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repulsive fields are particularly hard to calculate in joint space, since its formula contains the distance between the robot and the obstacle, and this distance is very hard to describe in joint space. Because of that, we calculate the </a:t>
            </a:r>
            <a:r>
              <a:rPr lang="en-US" err="1"/>
              <a:t>the</a:t>
            </a:r>
            <a:r>
              <a:rPr lang="en-US"/>
              <a:t> rep field in task space, and consequently convert the forces in task space to joint space torques.</a:t>
            </a:r>
          </a:p>
          <a:p>
            <a:endParaRPr lang="en-US"/>
          </a:p>
          <a:p>
            <a:r>
              <a:rPr lang="en-US"/>
              <a:t>Because the rep forces in task space are applied on set of control points, we only need to multiply with the linear parts of the Jacobian matrix.</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81866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Since the repulsive forces are calculated in task space, we choose a set of control points on the robot configuration to be the force applying points. For the purpose of simplicity, we choose the joints as the control points.</a:t>
            </a:r>
          </a:p>
          <a:p>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2743526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UR5 control interface are only velocity or trajectory, we will control the robot through </a:t>
            </a:r>
            <a:r>
              <a:rPr lang="en-US" err="1"/>
              <a:t>JointPositionTrajectory</a:t>
            </a:r>
            <a:r>
              <a:rPr lang="en-US"/>
              <a:t>. Based on the direction of the vector force we yield from the fields, we can step by step move the config to the goal in that direction by Gradient Descent.</a:t>
            </a:r>
          </a:p>
          <a:p>
            <a:endParaRPr lang="en-US"/>
          </a:p>
          <a:p>
            <a:r>
              <a:rPr lang="en-US"/>
              <a:t>With alpha is the learning rate – in this case is also the step of changing in joint position (rad). We normalize the torques since only its direction matters.</a:t>
            </a:r>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4106472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applying AAPF, the planned path is very shaky and spiky due to the forces differences between calculations when under the repulsive fields influence. Furthermore, this only works in the scenario where the starting pose has a relatively clear toward the goal pose.</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792148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of in our experimenting case, the goal cannot be reached because the robot is locked in the local minima – the position where the repulsive forces and the attractive force equalize each other.</a:t>
            </a:r>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1018440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planner is a hybrid one, consist of global planner RRT block to generate a reference path to guide the robot. The starting and goal pose will first put through an </a:t>
            </a:r>
            <a:r>
              <a:rPr lang="en-US" err="1"/>
              <a:t>ik</a:t>
            </a:r>
            <a:r>
              <a:rPr lang="en-US"/>
              <a:t> solver to get the start and goal config, and then the RRT will give out a set of reference waypoint. Then, 2 consecutive config will be sent to the local planner AAPF block. The AAPF will plan the path between these 2 configs, and avoid the unknown human if they are detected in the scene. In the case of local minima or human collision, the AAPF block will wait 50 loops ~ 25s, if in the meantime the conditions are not met, we will replan the reference path using RRT. </a:t>
            </a:r>
          </a:p>
          <a:p>
            <a:endParaRPr lang="en-US"/>
          </a:p>
          <a:p>
            <a:r>
              <a:rPr lang="en-US"/>
              <a:t>As of the AAPF planner, its human avoiding behaviors can be explained in 3 cases.</a:t>
            </a:r>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300099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understand more about HRI, researchers classified them according to their characteristics and cognitive abilities. “Cell” is where there are none interaction happens between two subjects; “Co-</a:t>
            </a:r>
            <a:r>
              <a:rPr lang="en-US" err="1"/>
              <a:t>existance</a:t>
            </a:r>
            <a:r>
              <a:rPr lang="en-US"/>
              <a:t>” and “Sync” is 2 subjects shared a physical workspace, though there are little interactions since their work doesn’t occur simultaneously. “Cooperation” and “Collaboration” are where HRI appears the most, since the 2 subjects often work together or there are plenty of interactions between. In these cases, robot needs to have a flexible and high-spatial awareness, have the ability to avoid collision with human worker.</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3069798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1</a:t>
            </a:r>
            <a:r>
              <a:rPr lang="en-US" baseline="30000"/>
              <a:t>st</a:t>
            </a:r>
            <a:r>
              <a:rPr lang="en-US"/>
              <a:t> case: the human hand appears but the goal is outside of the repulsive field’s range. In this case, the AAPF will plan the path as if there are no wrist detected. The sum forces applied on the robot will be the attractive field and the repulsive field.</a:t>
            </a:r>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3336351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a:t>
            </a:r>
            <a:r>
              <a:rPr lang="en-US" baseline="30000"/>
              <a:t>nd</a:t>
            </a:r>
            <a:r>
              <a:rPr lang="en-US"/>
              <a:t> case: the goal config is in range of the obstacle repulsive field . This will likely to result in the jerky and shaky shapes of the path, because as the config gets closer to the goal, the attractive force will become smaller and the repulsive from the obstacle will become bigger. To overcome this problem, we will replan the goal config of the local planner, by taking the direction of the repulsive force and move the goal config along this vector, until the new goal has escaped the influence of the rep field. After that, the AAPF will plan from </a:t>
            </a:r>
            <a:r>
              <a:rPr lang="en-US" err="1"/>
              <a:t>q_start</a:t>
            </a:r>
            <a:r>
              <a:rPr lang="en-US"/>
              <a:t> to </a:t>
            </a:r>
            <a:r>
              <a:rPr lang="en-US" err="1"/>
              <a:t>q_mod</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3983408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a:t>
            </a:r>
            <a:r>
              <a:rPr lang="en-US" baseline="30000"/>
              <a:t>rd</a:t>
            </a:r>
            <a:r>
              <a:rPr lang="en-US"/>
              <a:t> : The human hand is in occluding the reference waypoint from RRT. This will result in the AAPF path will never reach the goal config, and collision with human is likely to happen. To overcome this, we make the robot stop to check whether if the human hand will stay at the reference point or will move to another position. If the </a:t>
            </a:r>
            <a:r>
              <a:rPr lang="en-US" err="1"/>
              <a:t>the</a:t>
            </a:r>
            <a:r>
              <a:rPr lang="en-US"/>
              <a:t> loops reach 50, which means the robot has stopped for 25s, the planner will take the robot’s current config as its global starting config and its original goal config to replan using RRT, considering the hand position as a static sphere obstacle. The RRT will give out a new set of reference path considering the new planning scene with the static sphere.</a:t>
            </a:r>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1879787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of the reference path and planned path when no human wrist detected.</a:t>
            </a:r>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391463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Results of the reference path and planned path when human wrist are detected in the planning scene</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2259426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33</a:t>
            </a:fld>
            <a:endParaRPr lang="en-US"/>
          </a:p>
        </p:txBody>
      </p:sp>
    </p:spTree>
    <p:extLst>
      <p:ext uri="{BB962C8B-B14F-4D97-AF65-F5344CB8AC3E}">
        <p14:creationId xmlns:p14="http://schemas.microsoft.com/office/powerpoint/2010/main" val="808988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we can see, the 3</a:t>
            </a:r>
            <a:r>
              <a:rPr lang="en-US" baseline="30000"/>
              <a:t>rd</a:t>
            </a:r>
            <a:r>
              <a:rPr lang="en-US"/>
              <a:t> pair has proven to have to most consistent joint value by time. The result is a more stable, less spiky and without extreme volatility.</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34</a:t>
            </a:fld>
            <a:endParaRPr lang="en-US"/>
          </a:p>
        </p:txBody>
      </p:sp>
    </p:spTree>
    <p:extLst>
      <p:ext uri="{BB962C8B-B14F-4D97-AF65-F5344CB8AC3E}">
        <p14:creationId xmlns:p14="http://schemas.microsoft.com/office/powerpoint/2010/main" val="2288479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Experiment results</a:t>
            </a:r>
          </a:p>
        </p:txBody>
      </p:sp>
      <p:sp>
        <p:nvSpPr>
          <p:cNvPr id="4" name="Slide Number Placeholder 3"/>
          <p:cNvSpPr>
            <a:spLocks noGrp="1"/>
          </p:cNvSpPr>
          <p:nvPr>
            <p:ph type="sldNum" sz="quarter" idx="5"/>
          </p:nvPr>
        </p:nvSpPr>
        <p:spPr/>
        <p:txBody>
          <a:bodyPr/>
          <a:lstStyle/>
          <a:p>
            <a:fld id="{AB2FC7A4-3D1B-482D-8C9D-7642A2CE3076}" type="slidenum">
              <a:rPr lang="en-US" smtClean="0"/>
              <a:t>35</a:t>
            </a:fld>
            <a:endParaRPr lang="en-US"/>
          </a:p>
        </p:txBody>
      </p:sp>
    </p:spTree>
    <p:extLst>
      <p:ext uri="{BB962C8B-B14F-4D97-AF65-F5344CB8AC3E}">
        <p14:creationId xmlns:p14="http://schemas.microsoft.com/office/powerpoint/2010/main" val="1812245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Experiment results</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36</a:t>
            </a:fld>
            <a:endParaRPr lang="en-US"/>
          </a:p>
        </p:txBody>
      </p:sp>
    </p:spTree>
    <p:extLst>
      <p:ext uri="{BB962C8B-B14F-4D97-AF65-F5344CB8AC3E}">
        <p14:creationId xmlns:p14="http://schemas.microsoft.com/office/powerpoint/2010/main" val="1847265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Dynamic human: no </a:t>
            </a:r>
            <a:r>
              <a:rPr lang="en-US" err="1"/>
              <a:t>rrt</a:t>
            </a:r>
            <a:r>
              <a:rPr lang="en-US"/>
              <a:t> replan, and human hand will move before the loop hits 50</a:t>
            </a:r>
          </a:p>
          <a:p>
            <a:r>
              <a:rPr lang="en-US"/>
              <a:t>Static human: wrist stay put and considered as a static obstacle, RRT replan</a:t>
            </a:r>
          </a:p>
        </p:txBody>
      </p:sp>
      <p:sp>
        <p:nvSpPr>
          <p:cNvPr id="4" name="Slide Number Placeholder 3"/>
          <p:cNvSpPr>
            <a:spLocks noGrp="1"/>
          </p:cNvSpPr>
          <p:nvPr>
            <p:ph type="sldNum" sz="quarter" idx="5"/>
          </p:nvPr>
        </p:nvSpPr>
        <p:spPr/>
        <p:txBody>
          <a:bodyPr/>
          <a:lstStyle/>
          <a:p>
            <a:fld id="{AB2FC7A4-3D1B-482D-8C9D-7642A2CE3076}" type="slidenum">
              <a:rPr lang="en-US" smtClean="0"/>
              <a:t>37</a:t>
            </a:fld>
            <a:endParaRPr lang="en-US"/>
          </a:p>
        </p:txBody>
      </p:sp>
    </p:spTree>
    <p:extLst>
      <p:ext uri="{BB962C8B-B14F-4D97-AF65-F5344CB8AC3E}">
        <p14:creationId xmlns:p14="http://schemas.microsoft.com/office/powerpoint/2010/main" val="284939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that being said, our goals will focus on research and deploying the HRI on a </a:t>
            </a:r>
            <a:r>
              <a:rPr lang="en-GB" err="1"/>
              <a:t>Cobot</a:t>
            </a:r>
            <a:r>
              <a:rPr lang="en-GB"/>
              <a:t> in human shared workspace The goal of our project is implementing human – avoiding </a:t>
            </a:r>
            <a:r>
              <a:rPr lang="en-GB" err="1"/>
              <a:t>behaviors</a:t>
            </a:r>
            <a:r>
              <a:rPr lang="en-GB"/>
              <a:t> for the UR5 robot, proposed a hybrid path planner for our experiments scenario, using </a:t>
            </a:r>
            <a:r>
              <a:rPr lang="en-GB" err="1"/>
              <a:t>img</a:t>
            </a:r>
            <a:r>
              <a:rPr lang="en-GB"/>
              <a:t> processing techniques to detect and calculate the human position. </a:t>
            </a:r>
          </a:p>
          <a:p>
            <a:r>
              <a:rPr lang="en-GB"/>
              <a:t>Our test case is to move a robot from two pose in Cartesian coordinates, creates a reference path in a form of a waypoints set, then create and execute the dynamic path taking into account the possibility of human hand’s appearance. We only choose a body part – human wrist to test as it doesn’t take away the generality of the method, as well as the system can be scaled to take into account the whole body. </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2270223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experiment scenario can be seen in the picture, with the basket and the table are the known static obstacles in Planning Scene. Our human is the unknown obstacle. We proposed a hybrid planner, forms of a global planner using RRT and a local planner using AAPF.</a:t>
            </a:r>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98272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go into discussion of the Human detection module. Our pipeline is work as follow, the camera will take the RGB and Depth images, then proceed to check if there’s human in the view by calling the AI model. If there is a human worker, we will continue to check for right wrist of the human. If the wrist is visible, the wrist position is to be estimated by image processing process. When the flowchart end, the get Planning Scene will update. </a:t>
            </a:r>
          </a:p>
          <a:p>
            <a:r>
              <a:rPr lang="en-US"/>
              <a:t>The average duration for a loop of this block when running on our computer is 0.57s. </a:t>
            </a:r>
            <a:r>
              <a:rPr lang="en-US">
                <a:sym typeface="Wingdings" panose="05000000000000000000" pitchFamily="2" charset="2"/>
              </a:rPr>
              <a:t> if more than 25s has passed, will replan RRT (in the following chap)</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191706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 the YOLOv8 model for detecting our human poses and </a:t>
            </a:r>
            <a:r>
              <a:rPr lang="en-US" err="1"/>
              <a:t>keypoints</a:t>
            </a:r>
            <a:r>
              <a:rPr lang="en-US"/>
              <a:t>. </a:t>
            </a:r>
            <a:r>
              <a:rPr lang="en-US" err="1"/>
              <a:t>Keypoints</a:t>
            </a:r>
            <a:r>
              <a:rPr lang="en-US"/>
              <a:t> are points represent a human </a:t>
            </a:r>
            <a:r>
              <a:rPr lang="en-US" err="1"/>
              <a:t>bodyparts</a:t>
            </a:r>
            <a:r>
              <a:rPr lang="en-US"/>
              <a:t>, annotated in the data for training purpose.  The model is YOLOv8n-pose, specialized to detect human </a:t>
            </a:r>
            <a:r>
              <a:rPr lang="en-US" err="1"/>
              <a:t>keypoints</a:t>
            </a:r>
            <a:r>
              <a:rPr lang="en-US"/>
              <a:t>, and it was pretrained on the Microsoft COCO dataset - </a:t>
            </a:r>
            <a:r>
              <a:rPr lang="en-US" sz="1800" b="0" i="0">
                <a:solidFill>
                  <a:srgbClr val="000000"/>
                </a:solidFill>
                <a:effectLst/>
                <a:latin typeface="VnNimbusRomanNo9L"/>
              </a:rPr>
              <a:t>Common Object in Context. From then, we will extracting the position of the right-wrist of our human to calculate it’s real position.</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225785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YOLOv8 result we can get the hand position on the image plane, and from the depth image we can extract the human hand position in the 3D space.  To transform </a:t>
            </a:r>
            <a:r>
              <a:rPr lang="en-US" err="1"/>
              <a:t>u,v</a:t>
            </a:r>
            <a:r>
              <a:rPr lang="en-US"/>
              <a:t> to 3D position, we need to do some coordinate transform from the camera coordinates to the base coordinates (robot coordinates), and done some calculate its position. The coordinates conversion matrix can be obtained by using </a:t>
            </a:r>
            <a:r>
              <a:rPr lang="en-US" err="1"/>
              <a:t>Aruco</a:t>
            </a:r>
            <a:r>
              <a:rPr lang="en-US"/>
              <a:t> Marker, while (</a:t>
            </a:r>
            <a:r>
              <a:rPr lang="en-US" err="1"/>
              <a:t>x,y,z</a:t>
            </a:r>
            <a:r>
              <a:rPr lang="en-US"/>
              <a:t>) of human hand in the camera coordinates can be calculated as above. </a:t>
            </a:r>
          </a:p>
          <a:p>
            <a:r>
              <a:rPr lang="en-US" err="1"/>
              <a:t>Cx</a:t>
            </a:r>
            <a:r>
              <a:rPr lang="en-US"/>
              <a:t>, cy are pixel </a:t>
            </a:r>
            <a:r>
              <a:rPr lang="en-US" sz="1800" b="0" i="0">
                <a:solidFill>
                  <a:srgbClr val="000000"/>
                </a:solidFill>
                <a:effectLst/>
                <a:latin typeface="VnNimbusRomanNo9L"/>
              </a:rPr>
              <a:t>deviation from the </a:t>
            </a:r>
            <a:r>
              <a:rPr lang="en-US" sz="1800" b="0" i="0" err="1">
                <a:solidFill>
                  <a:srgbClr val="000000"/>
                </a:solidFill>
                <a:effectLst/>
                <a:latin typeface="VnNimbusRomanNo9L"/>
              </a:rPr>
              <a:t>centerpoint</a:t>
            </a:r>
            <a:r>
              <a:rPr lang="en-US" sz="1800" b="0" i="0">
                <a:solidFill>
                  <a:srgbClr val="000000"/>
                </a:solidFill>
                <a:effectLst/>
                <a:latin typeface="VnNimbusRomanNo9L"/>
              </a:rPr>
              <a:t> of the image to the x and y axis. </a:t>
            </a:r>
            <a:r>
              <a:rPr lang="en-US" sz="1800" b="0" i="0" err="1">
                <a:solidFill>
                  <a:srgbClr val="000000"/>
                </a:solidFill>
                <a:effectLst/>
                <a:latin typeface="VnNimbusRomanNo9L"/>
              </a:rPr>
              <a:t>Fx</a:t>
            </a:r>
            <a:r>
              <a:rPr lang="en-US" sz="1800" b="0" i="0">
                <a:solidFill>
                  <a:srgbClr val="000000"/>
                </a:solidFill>
                <a:effectLst/>
                <a:latin typeface="VnNimbusRomanNo9L"/>
              </a:rPr>
              <a:t>, </a:t>
            </a:r>
            <a:r>
              <a:rPr lang="en-US" sz="1800" b="0" i="0" err="1">
                <a:solidFill>
                  <a:srgbClr val="000000"/>
                </a:solidFill>
                <a:effectLst/>
                <a:latin typeface="VnNimbusRomanNo9L"/>
              </a:rPr>
              <a:t>fy</a:t>
            </a:r>
            <a:r>
              <a:rPr lang="en-US" sz="1800" b="0" i="0">
                <a:solidFill>
                  <a:srgbClr val="000000"/>
                </a:solidFill>
                <a:effectLst/>
                <a:latin typeface="VnNimbusRomanNo9L"/>
              </a:rPr>
              <a:t> are focal length in pixel.</a:t>
            </a:r>
            <a:r>
              <a:rPr lang="en-US"/>
              <a:t> </a:t>
            </a:r>
            <a:br>
              <a:rPr lang="en-US"/>
            </a:b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428363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r>
              <a:rPr lang="en-US" baseline="30000"/>
              <a:t>st</a:t>
            </a:r>
            <a:r>
              <a:rPr lang="en-US"/>
              <a:t> pic: Camera – </a:t>
            </a:r>
            <a:r>
              <a:rPr lang="en-US" err="1"/>
              <a:t>Aruco</a:t>
            </a:r>
            <a:r>
              <a:rPr lang="en-US"/>
              <a:t> transformation matrix. Since </a:t>
            </a:r>
            <a:r>
              <a:rPr lang="en-US" err="1"/>
              <a:t>Aruco</a:t>
            </a:r>
            <a:r>
              <a:rPr lang="en-US"/>
              <a:t> mark position is known from the robot base coordinate, we can calculate camera – robot transformation matrix.</a:t>
            </a:r>
          </a:p>
          <a:p>
            <a:r>
              <a:rPr lang="en-US"/>
              <a:t>2</a:t>
            </a:r>
            <a:r>
              <a:rPr lang="en-US" baseline="30000"/>
              <a:t>nd</a:t>
            </a:r>
            <a:r>
              <a:rPr lang="en-US"/>
              <a:t> pic: After obtain the wrist position in the base coordinates, we creates a sphere represent its position as the obstacle in the planning scene. </a:t>
            </a:r>
          </a:p>
          <a:p>
            <a:r>
              <a:rPr lang="en-US"/>
              <a:t>The two images above are visualized in </a:t>
            </a:r>
            <a:r>
              <a:rPr lang="en-US" err="1"/>
              <a:t>pointcloud</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353877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Static obstacle: </a:t>
            </a:r>
            <a:r>
              <a:rPr lang="en-US" err="1"/>
              <a:t>Màu</a:t>
            </a:r>
            <a:r>
              <a:rPr lang="en-US"/>
              <a:t> </a:t>
            </a:r>
            <a:r>
              <a:rPr lang="en-US" err="1"/>
              <a:t>xanh</a:t>
            </a:r>
            <a:r>
              <a:rPr lang="en-US"/>
              <a:t> </a:t>
            </a:r>
            <a:r>
              <a:rPr lang="en-US" err="1"/>
              <a:t>lá</a:t>
            </a:r>
            <a:r>
              <a:rPr lang="en-US"/>
              <a:t> </a:t>
            </a:r>
            <a:r>
              <a:rPr lang="en-US" err="1"/>
              <a:t>cây.Tay</a:t>
            </a:r>
            <a:r>
              <a:rPr lang="en-US"/>
              <a:t> </a:t>
            </a:r>
            <a:r>
              <a:rPr lang="en-US" err="1"/>
              <a:t>được</a:t>
            </a:r>
            <a:r>
              <a:rPr lang="en-US"/>
              <a:t> </a:t>
            </a:r>
            <a:r>
              <a:rPr lang="en-US" err="1"/>
              <a:t>biểu</a:t>
            </a:r>
            <a:r>
              <a:rPr lang="en-US"/>
              <a:t> </a:t>
            </a:r>
            <a:r>
              <a:rPr lang="en-US" err="1"/>
              <a:t>thị</a:t>
            </a:r>
            <a:r>
              <a:rPr lang="en-US"/>
              <a:t> </a:t>
            </a:r>
            <a:r>
              <a:rPr lang="en-US" err="1"/>
              <a:t>bằng</a:t>
            </a:r>
            <a:r>
              <a:rPr lang="en-US"/>
              <a:t> </a:t>
            </a:r>
            <a:r>
              <a:rPr lang="en-US" err="1"/>
              <a:t>quả</a:t>
            </a:r>
            <a:r>
              <a:rPr lang="en-US"/>
              <a:t> </a:t>
            </a:r>
            <a:r>
              <a:rPr lang="en-US" err="1"/>
              <a:t>cầu</a:t>
            </a:r>
            <a:r>
              <a:rPr lang="en-US"/>
              <a:t> </a:t>
            </a:r>
            <a:r>
              <a:rPr lang="en-US" err="1"/>
              <a:t>màu</a:t>
            </a:r>
            <a:r>
              <a:rPr lang="en-US"/>
              <a:t> </a:t>
            </a:r>
            <a:r>
              <a:rPr lang="en-US" err="1"/>
              <a:t>đỏ</a:t>
            </a:r>
            <a:r>
              <a:rPr lang="en-US"/>
              <a:t>. </a:t>
            </a:r>
          </a:p>
          <a:p>
            <a:r>
              <a:rPr lang="en-US"/>
              <a:t>The human wrist position is sent to the planning scene in our planner as a red sphere with the diameter of 0.218m as it is the average size of male hand according to NASA research in 2005. The static obstacles are represented as green blocks (table, Solomon camera, basket…) to create the complexity, where the red sphere is the human wrist position.</a:t>
            </a:r>
            <a:endParaRPr lang="en-GB"/>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247910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7/18/2024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7/18/2024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7/18/2024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37E3-987D-BDC5-8218-0098A39102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BD181B4-74B9-C937-14B0-98169F21AD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BA7CD11-9050-39F0-1FA5-BB7F2397B2D6}"/>
              </a:ext>
            </a:extLst>
          </p:cNvPr>
          <p:cNvSpPr>
            <a:spLocks noGrp="1"/>
          </p:cNvSpPr>
          <p:nvPr>
            <p:ph type="dt" sz="half" idx="10"/>
          </p:nvPr>
        </p:nvSpPr>
        <p:spPr/>
        <p:txBody>
          <a:bodyPr/>
          <a:lstStyle/>
          <a:p>
            <a:fld id="{DBB927BD-0053-421A-A7FA-649741AB71C1}" type="datetimeFigureOut">
              <a:rPr lang="en-GB" smtClean="0"/>
              <a:t>18/07/2024</a:t>
            </a:fld>
            <a:endParaRPr lang="en-GB"/>
          </a:p>
        </p:txBody>
      </p:sp>
      <p:sp>
        <p:nvSpPr>
          <p:cNvPr id="5" name="Footer Placeholder 4">
            <a:extLst>
              <a:ext uri="{FF2B5EF4-FFF2-40B4-BE49-F238E27FC236}">
                <a16:creationId xmlns:a16="http://schemas.microsoft.com/office/drawing/2014/main" id="{A3B7D895-EA57-D6F0-4B96-35EB9DB2D0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0BDF83-4C35-D61E-33E9-5AAC97A8F0B8}"/>
              </a:ext>
            </a:extLst>
          </p:cNvPr>
          <p:cNvSpPr>
            <a:spLocks noGrp="1"/>
          </p:cNvSpPr>
          <p:nvPr>
            <p:ph type="sldNum" sz="quarter" idx="12"/>
          </p:nvPr>
        </p:nvSpPr>
        <p:spPr/>
        <p:txBody>
          <a:bodyPr/>
          <a:lstStyle/>
          <a:p>
            <a:fld id="{1F27B587-F4DA-4B98-B1EF-649A61EEDC8B}" type="slidenum">
              <a:rPr lang="en-GB" smtClean="0"/>
              <a:t>‹#›</a:t>
            </a:fld>
            <a:endParaRPr lang="en-GB"/>
          </a:p>
        </p:txBody>
      </p:sp>
    </p:spTree>
    <p:extLst>
      <p:ext uri="{BB962C8B-B14F-4D97-AF65-F5344CB8AC3E}">
        <p14:creationId xmlns:p14="http://schemas.microsoft.com/office/powerpoint/2010/main" val="6738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8ACC8-05BB-DECB-2B30-8048E75DF3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DB7124-AAF5-CD08-8A4A-B5E5BCCC47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E3BC0F-5527-C430-A55E-806190048EF9}"/>
              </a:ext>
            </a:extLst>
          </p:cNvPr>
          <p:cNvSpPr>
            <a:spLocks noGrp="1"/>
          </p:cNvSpPr>
          <p:nvPr>
            <p:ph type="dt" sz="half" idx="10"/>
          </p:nvPr>
        </p:nvSpPr>
        <p:spPr/>
        <p:txBody>
          <a:bodyPr/>
          <a:lstStyle/>
          <a:p>
            <a:fld id="{DBB927BD-0053-421A-A7FA-649741AB71C1}" type="datetimeFigureOut">
              <a:rPr lang="en-GB" smtClean="0"/>
              <a:t>18/07/2024</a:t>
            </a:fld>
            <a:endParaRPr lang="en-GB"/>
          </a:p>
        </p:txBody>
      </p:sp>
      <p:sp>
        <p:nvSpPr>
          <p:cNvPr id="5" name="Footer Placeholder 4">
            <a:extLst>
              <a:ext uri="{FF2B5EF4-FFF2-40B4-BE49-F238E27FC236}">
                <a16:creationId xmlns:a16="http://schemas.microsoft.com/office/drawing/2014/main" id="{C5BF8503-4C18-9ABA-7FC4-6BB7196B16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87DE6F-154C-C795-F1A4-67599B38481D}"/>
              </a:ext>
            </a:extLst>
          </p:cNvPr>
          <p:cNvSpPr>
            <a:spLocks noGrp="1"/>
          </p:cNvSpPr>
          <p:nvPr>
            <p:ph type="sldNum" sz="quarter" idx="12"/>
          </p:nvPr>
        </p:nvSpPr>
        <p:spPr/>
        <p:txBody>
          <a:bodyPr/>
          <a:lstStyle/>
          <a:p>
            <a:fld id="{1F27B587-F4DA-4B98-B1EF-649A61EEDC8B}" type="slidenum">
              <a:rPr lang="en-GB" smtClean="0"/>
              <a:t>‹#›</a:t>
            </a:fld>
            <a:endParaRPr lang="en-GB"/>
          </a:p>
        </p:txBody>
      </p:sp>
    </p:spTree>
    <p:extLst>
      <p:ext uri="{BB962C8B-B14F-4D97-AF65-F5344CB8AC3E}">
        <p14:creationId xmlns:p14="http://schemas.microsoft.com/office/powerpoint/2010/main" val="1366300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C65E-FE8F-305D-AE86-82940E9DCE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3653FB4-FE97-300B-2866-774DFF8565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C483A7-4DF1-1ACA-F1B8-57F031688142}"/>
              </a:ext>
            </a:extLst>
          </p:cNvPr>
          <p:cNvSpPr>
            <a:spLocks noGrp="1"/>
          </p:cNvSpPr>
          <p:nvPr>
            <p:ph type="dt" sz="half" idx="10"/>
          </p:nvPr>
        </p:nvSpPr>
        <p:spPr/>
        <p:txBody>
          <a:bodyPr/>
          <a:lstStyle/>
          <a:p>
            <a:fld id="{DBB927BD-0053-421A-A7FA-649741AB71C1}" type="datetimeFigureOut">
              <a:rPr lang="en-GB" smtClean="0"/>
              <a:t>18/07/2024</a:t>
            </a:fld>
            <a:endParaRPr lang="en-GB"/>
          </a:p>
        </p:txBody>
      </p:sp>
      <p:sp>
        <p:nvSpPr>
          <p:cNvPr id="5" name="Footer Placeholder 4">
            <a:extLst>
              <a:ext uri="{FF2B5EF4-FFF2-40B4-BE49-F238E27FC236}">
                <a16:creationId xmlns:a16="http://schemas.microsoft.com/office/drawing/2014/main" id="{943669F1-C344-CD63-220A-93144AB3D5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7E4111-9D1A-4D7D-F69A-55414EE594A8}"/>
              </a:ext>
            </a:extLst>
          </p:cNvPr>
          <p:cNvSpPr>
            <a:spLocks noGrp="1"/>
          </p:cNvSpPr>
          <p:nvPr>
            <p:ph type="sldNum" sz="quarter" idx="12"/>
          </p:nvPr>
        </p:nvSpPr>
        <p:spPr/>
        <p:txBody>
          <a:bodyPr/>
          <a:lstStyle/>
          <a:p>
            <a:fld id="{1F27B587-F4DA-4B98-B1EF-649A61EEDC8B}" type="slidenum">
              <a:rPr lang="en-GB" smtClean="0"/>
              <a:t>‹#›</a:t>
            </a:fld>
            <a:endParaRPr lang="en-GB"/>
          </a:p>
        </p:txBody>
      </p:sp>
    </p:spTree>
    <p:extLst>
      <p:ext uri="{BB962C8B-B14F-4D97-AF65-F5344CB8AC3E}">
        <p14:creationId xmlns:p14="http://schemas.microsoft.com/office/powerpoint/2010/main" val="2055366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E213C-0CBC-3A11-B758-CBD3F18731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0ACA9C1-6701-6F60-4E04-CE295EE600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3E1F89B-4160-418A-5BC0-F3A5BE3939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9BA204A-E23B-9B74-0435-C00997A08D7D}"/>
              </a:ext>
            </a:extLst>
          </p:cNvPr>
          <p:cNvSpPr>
            <a:spLocks noGrp="1"/>
          </p:cNvSpPr>
          <p:nvPr>
            <p:ph type="dt" sz="half" idx="10"/>
          </p:nvPr>
        </p:nvSpPr>
        <p:spPr/>
        <p:txBody>
          <a:bodyPr/>
          <a:lstStyle/>
          <a:p>
            <a:fld id="{DBB927BD-0053-421A-A7FA-649741AB71C1}" type="datetimeFigureOut">
              <a:rPr lang="en-GB" smtClean="0"/>
              <a:t>18/07/2024</a:t>
            </a:fld>
            <a:endParaRPr lang="en-GB"/>
          </a:p>
        </p:txBody>
      </p:sp>
      <p:sp>
        <p:nvSpPr>
          <p:cNvPr id="6" name="Footer Placeholder 5">
            <a:extLst>
              <a:ext uri="{FF2B5EF4-FFF2-40B4-BE49-F238E27FC236}">
                <a16:creationId xmlns:a16="http://schemas.microsoft.com/office/drawing/2014/main" id="{29038AB7-737D-C1FA-1A34-B6282A6914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4FBA1B-9576-A5E1-357F-948373CC791B}"/>
              </a:ext>
            </a:extLst>
          </p:cNvPr>
          <p:cNvSpPr>
            <a:spLocks noGrp="1"/>
          </p:cNvSpPr>
          <p:nvPr>
            <p:ph type="sldNum" sz="quarter" idx="12"/>
          </p:nvPr>
        </p:nvSpPr>
        <p:spPr/>
        <p:txBody>
          <a:bodyPr/>
          <a:lstStyle/>
          <a:p>
            <a:fld id="{1F27B587-F4DA-4B98-B1EF-649A61EEDC8B}" type="slidenum">
              <a:rPr lang="en-GB" smtClean="0"/>
              <a:t>‹#›</a:t>
            </a:fld>
            <a:endParaRPr lang="en-GB"/>
          </a:p>
        </p:txBody>
      </p:sp>
    </p:spTree>
    <p:extLst>
      <p:ext uri="{BB962C8B-B14F-4D97-AF65-F5344CB8AC3E}">
        <p14:creationId xmlns:p14="http://schemas.microsoft.com/office/powerpoint/2010/main" val="813678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64AB-CFAC-BB11-CCD2-82D2A8CC3CC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E47313-E174-AA1F-DAFE-E2B99236A5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C9F98A-9970-C0F5-9F07-97DF7D3498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46216EF-48DE-47E8-B681-4814695777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E54DB9-5A5D-1465-C6DB-6D8B19E106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FBFF2A2-7E68-548D-D7A0-5D32F7932F14}"/>
              </a:ext>
            </a:extLst>
          </p:cNvPr>
          <p:cNvSpPr>
            <a:spLocks noGrp="1"/>
          </p:cNvSpPr>
          <p:nvPr>
            <p:ph type="dt" sz="half" idx="10"/>
          </p:nvPr>
        </p:nvSpPr>
        <p:spPr/>
        <p:txBody>
          <a:bodyPr/>
          <a:lstStyle/>
          <a:p>
            <a:fld id="{DBB927BD-0053-421A-A7FA-649741AB71C1}" type="datetimeFigureOut">
              <a:rPr lang="en-GB" smtClean="0"/>
              <a:t>18/07/2024</a:t>
            </a:fld>
            <a:endParaRPr lang="en-GB"/>
          </a:p>
        </p:txBody>
      </p:sp>
      <p:sp>
        <p:nvSpPr>
          <p:cNvPr id="8" name="Footer Placeholder 7">
            <a:extLst>
              <a:ext uri="{FF2B5EF4-FFF2-40B4-BE49-F238E27FC236}">
                <a16:creationId xmlns:a16="http://schemas.microsoft.com/office/drawing/2014/main" id="{754F7467-85A3-1E6A-6327-FBB00CBE85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29D621E-0FEE-C47E-2C31-E79057E4DC86}"/>
              </a:ext>
            </a:extLst>
          </p:cNvPr>
          <p:cNvSpPr>
            <a:spLocks noGrp="1"/>
          </p:cNvSpPr>
          <p:nvPr>
            <p:ph type="sldNum" sz="quarter" idx="12"/>
          </p:nvPr>
        </p:nvSpPr>
        <p:spPr/>
        <p:txBody>
          <a:bodyPr/>
          <a:lstStyle/>
          <a:p>
            <a:fld id="{1F27B587-F4DA-4B98-B1EF-649A61EEDC8B}" type="slidenum">
              <a:rPr lang="en-GB" smtClean="0"/>
              <a:t>‹#›</a:t>
            </a:fld>
            <a:endParaRPr lang="en-GB"/>
          </a:p>
        </p:txBody>
      </p:sp>
    </p:spTree>
    <p:extLst>
      <p:ext uri="{BB962C8B-B14F-4D97-AF65-F5344CB8AC3E}">
        <p14:creationId xmlns:p14="http://schemas.microsoft.com/office/powerpoint/2010/main" val="3876097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8B996-E827-EAC3-ED7A-7730E2EE632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85093D-1F6C-D788-3130-C73B8BE62E7F}"/>
              </a:ext>
            </a:extLst>
          </p:cNvPr>
          <p:cNvSpPr>
            <a:spLocks noGrp="1"/>
          </p:cNvSpPr>
          <p:nvPr>
            <p:ph type="dt" sz="half" idx="10"/>
          </p:nvPr>
        </p:nvSpPr>
        <p:spPr/>
        <p:txBody>
          <a:bodyPr/>
          <a:lstStyle/>
          <a:p>
            <a:fld id="{DBB927BD-0053-421A-A7FA-649741AB71C1}" type="datetimeFigureOut">
              <a:rPr lang="en-GB" smtClean="0"/>
              <a:t>18/07/2024</a:t>
            </a:fld>
            <a:endParaRPr lang="en-GB"/>
          </a:p>
        </p:txBody>
      </p:sp>
      <p:sp>
        <p:nvSpPr>
          <p:cNvPr id="4" name="Footer Placeholder 3">
            <a:extLst>
              <a:ext uri="{FF2B5EF4-FFF2-40B4-BE49-F238E27FC236}">
                <a16:creationId xmlns:a16="http://schemas.microsoft.com/office/drawing/2014/main" id="{91764786-70D7-9B18-9CD1-BE6F730D07B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FD02F0B-F1ED-69E0-5449-516FF5B23DA9}"/>
              </a:ext>
            </a:extLst>
          </p:cNvPr>
          <p:cNvSpPr>
            <a:spLocks noGrp="1"/>
          </p:cNvSpPr>
          <p:nvPr>
            <p:ph type="sldNum" sz="quarter" idx="12"/>
          </p:nvPr>
        </p:nvSpPr>
        <p:spPr/>
        <p:txBody>
          <a:bodyPr/>
          <a:lstStyle/>
          <a:p>
            <a:fld id="{1F27B587-F4DA-4B98-B1EF-649A61EEDC8B}" type="slidenum">
              <a:rPr lang="en-GB" smtClean="0"/>
              <a:t>‹#›</a:t>
            </a:fld>
            <a:endParaRPr lang="en-GB"/>
          </a:p>
        </p:txBody>
      </p:sp>
    </p:spTree>
    <p:extLst>
      <p:ext uri="{BB962C8B-B14F-4D97-AF65-F5344CB8AC3E}">
        <p14:creationId xmlns:p14="http://schemas.microsoft.com/office/powerpoint/2010/main" val="2161251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7/18/2024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A4725F-A472-2BFD-6BF7-4BEFF5439E49}"/>
              </a:ext>
            </a:extLst>
          </p:cNvPr>
          <p:cNvSpPr>
            <a:spLocks noGrp="1"/>
          </p:cNvSpPr>
          <p:nvPr>
            <p:ph type="dt" sz="half" idx="10"/>
          </p:nvPr>
        </p:nvSpPr>
        <p:spPr/>
        <p:txBody>
          <a:bodyPr/>
          <a:lstStyle/>
          <a:p>
            <a:fld id="{DBB927BD-0053-421A-A7FA-649741AB71C1}" type="datetimeFigureOut">
              <a:rPr lang="en-GB" smtClean="0"/>
              <a:t>18/07/2024</a:t>
            </a:fld>
            <a:endParaRPr lang="en-GB"/>
          </a:p>
        </p:txBody>
      </p:sp>
      <p:sp>
        <p:nvSpPr>
          <p:cNvPr id="3" name="Footer Placeholder 2">
            <a:extLst>
              <a:ext uri="{FF2B5EF4-FFF2-40B4-BE49-F238E27FC236}">
                <a16:creationId xmlns:a16="http://schemas.microsoft.com/office/drawing/2014/main" id="{035C4CCA-9F0F-15EF-C9BE-3FC66618ECA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ACEF7B8-D8D1-92B4-4836-C2B6484C16F6}"/>
              </a:ext>
            </a:extLst>
          </p:cNvPr>
          <p:cNvSpPr>
            <a:spLocks noGrp="1"/>
          </p:cNvSpPr>
          <p:nvPr>
            <p:ph type="sldNum" sz="quarter" idx="12"/>
          </p:nvPr>
        </p:nvSpPr>
        <p:spPr/>
        <p:txBody>
          <a:bodyPr/>
          <a:lstStyle/>
          <a:p>
            <a:fld id="{1F27B587-F4DA-4B98-B1EF-649A61EEDC8B}" type="slidenum">
              <a:rPr lang="en-GB" smtClean="0"/>
              <a:t>‹#›</a:t>
            </a:fld>
            <a:endParaRPr lang="en-GB"/>
          </a:p>
        </p:txBody>
      </p:sp>
    </p:spTree>
    <p:extLst>
      <p:ext uri="{BB962C8B-B14F-4D97-AF65-F5344CB8AC3E}">
        <p14:creationId xmlns:p14="http://schemas.microsoft.com/office/powerpoint/2010/main" val="4067316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4CD7D-5C02-7CE6-4417-8E6C72529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ACF3FCC-BC99-DC8C-78C9-05863F3475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2B147F4-296C-3AAC-6D3A-F0A716477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F4400-8474-DF69-D788-14A9C2ED393A}"/>
              </a:ext>
            </a:extLst>
          </p:cNvPr>
          <p:cNvSpPr>
            <a:spLocks noGrp="1"/>
          </p:cNvSpPr>
          <p:nvPr>
            <p:ph type="dt" sz="half" idx="10"/>
          </p:nvPr>
        </p:nvSpPr>
        <p:spPr/>
        <p:txBody>
          <a:bodyPr/>
          <a:lstStyle/>
          <a:p>
            <a:fld id="{DBB927BD-0053-421A-A7FA-649741AB71C1}" type="datetimeFigureOut">
              <a:rPr lang="en-GB" smtClean="0"/>
              <a:t>18/07/2024</a:t>
            </a:fld>
            <a:endParaRPr lang="en-GB"/>
          </a:p>
        </p:txBody>
      </p:sp>
      <p:sp>
        <p:nvSpPr>
          <p:cNvPr id="6" name="Footer Placeholder 5">
            <a:extLst>
              <a:ext uri="{FF2B5EF4-FFF2-40B4-BE49-F238E27FC236}">
                <a16:creationId xmlns:a16="http://schemas.microsoft.com/office/drawing/2014/main" id="{ACD54705-C0DC-7702-A507-550ED7CA5E5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A211D3-8ECE-5669-540E-2373A4C310CF}"/>
              </a:ext>
            </a:extLst>
          </p:cNvPr>
          <p:cNvSpPr>
            <a:spLocks noGrp="1"/>
          </p:cNvSpPr>
          <p:nvPr>
            <p:ph type="sldNum" sz="quarter" idx="12"/>
          </p:nvPr>
        </p:nvSpPr>
        <p:spPr/>
        <p:txBody>
          <a:bodyPr/>
          <a:lstStyle/>
          <a:p>
            <a:fld id="{1F27B587-F4DA-4B98-B1EF-649A61EEDC8B}" type="slidenum">
              <a:rPr lang="en-GB" smtClean="0"/>
              <a:t>‹#›</a:t>
            </a:fld>
            <a:endParaRPr lang="en-GB"/>
          </a:p>
        </p:txBody>
      </p:sp>
    </p:spTree>
    <p:extLst>
      <p:ext uri="{BB962C8B-B14F-4D97-AF65-F5344CB8AC3E}">
        <p14:creationId xmlns:p14="http://schemas.microsoft.com/office/powerpoint/2010/main" val="438957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5D4F-E112-191D-F5FE-770D071E95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2E95CDB-3E58-0C7A-4796-711714279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BED842C-C279-1E9E-0CF2-2BBBCDFF7D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5B8C40-1F48-8B14-71B5-9BE329671CE6}"/>
              </a:ext>
            </a:extLst>
          </p:cNvPr>
          <p:cNvSpPr>
            <a:spLocks noGrp="1"/>
          </p:cNvSpPr>
          <p:nvPr>
            <p:ph type="dt" sz="half" idx="10"/>
          </p:nvPr>
        </p:nvSpPr>
        <p:spPr/>
        <p:txBody>
          <a:bodyPr/>
          <a:lstStyle/>
          <a:p>
            <a:fld id="{DBB927BD-0053-421A-A7FA-649741AB71C1}" type="datetimeFigureOut">
              <a:rPr lang="en-GB" smtClean="0"/>
              <a:t>18/07/2024</a:t>
            </a:fld>
            <a:endParaRPr lang="en-GB"/>
          </a:p>
        </p:txBody>
      </p:sp>
      <p:sp>
        <p:nvSpPr>
          <p:cNvPr id="6" name="Footer Placeholder 5">
            <a:extLst>
              <a:ext uri="{FF2B5EF4-FFF2-40B4-BE49-F238E27FC236}">
                <a16:creationId xmlns:a16="http://schemas.microsoft.com/office/drawing/2014/main" id="{EC2370CE-C7FC-81B4-31D7-894606364DF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BF1353-4EBC-BF3C-F99C-DD35036C81BF}"/>
              </a:ext>
            </a:extLst>
          </p:cNvPr>
          <p:cNvSpPr>
            <a:spLocks noGrp="1"/>
          </p:cNvSpPr>
          <p:nvPr>
            <p:ph type="sldNum" sz="quarter" idx="12"/>
          </p:nvPr>
        </p:nvSpPr>
        <p:spPr/>
        <p:txBody>
          <a:bodyPr/>
          <a:lstStyle/>
          <a:p>
            <a:fld id="{1F27B587-F4DA-4B98-B1EF-649A61EEDC8B}" type="slidenum">
              <a:rPr lang="en-GB" smtClean="0"/>
              <a:t>‹#›</a:t>
            </a:fld>
            <a:endParaRPr lang="en-GB"/>
          </a:p>
        </p:txBody>
      </p:sp>
    </p:spTree>
    <p:extLst>
      <p:ext uri="{BB962C8B-B14F-4D97-AF65-F5344CB8AC3E}">
        <p14:creationId xmlns:p14="http://schemas.microsoft.com/office/powerpoint/2010/main" val="308083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94FF-4F8E-5F54-C154-793D6668793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F19601A-E777-CDF9-05EB-4DB59268BA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6FE3B6-8FCA-5553-25B9-06E14E5B30A8}"/>
              </a:ext>
            </a:extLst>
          </p:cNvPr>
          <p:cNvSpPr>
            <a:spLocks noGrp="1"/>
          </p:cNvSpPr>
          <p:nvPr>
            <p:ph type="dt" sz="half" idx="10"/>
          </p:nvPr>
        </p:nvSpPr>
        <p:spPr/>
        <p:txBody>
          <a:bodyPr/>
          <a:lstStyle/>
          <a:p>
            <a:fld id="{DBB927BD-0053-421A-A7FA-649741AB71C1}" type="datetimeFigureOut">
              <a:rPr lang="en-GB" smtClean="0"/>
              <a:t>18/07/2024</a:t>
            </a:fld>
            <a:endParaRPr lang="en-GB"/>
          </a:p>
        </p:txBody>
      </p:sp>
      <p:sp>
        <p:nvSpPr>
          <p:cNvPr id="5" name="Footer Placeholder 4">
            <a:extLst>
              <a:ext uri="{FF2B5EF4-FFF2-40B4-BE49-F238E27FC236}">
                <a16:creationId xmlns:a16="http://schemas.microsoft.com/office/drawing/2014/main" id="{86A6385C-9C30-5447-F2EC-198ED1C92B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707D4C-37B6-B676-A883-E8A34F6A4971}"/>
              </a:ext>
            </a:extLst>
          </p:cNvPr>
          <p:cNvSpPr>
            <a:spLocks noGrp="1"/>
          </p:cNvSpPr>
          <p:nvPr>
            <p:ph type="sldNum" sz="quarter" idx="12"/>
          </p:nvPr>
        </p:nvSpPr>
        <p:spPr/>
        <p:txBody>
          <a:bodyPr/>
          <a:lstStyle/>
          <a:p>
            <a:fld id="{1F27B587-F4DA-4B98-B1EF-649A61EEDC8B}" type="slidenum">
              <a:rPr lang="en-GB" smtClean="0"/>
              <a:t>‹#›</a:t>
            </a:fld>
            <a:endParaRPr lang="en-GB"/>
          </a:p>
        </p:txBody>
      </p:sp>
    </p:spTree>
    <p:extLst>
      <p:ext uri="{BB962C8B-B14F-4D97-AF65-F5344CB8AC3E}">
        <p14:creationId xmlns:p14="http://schemas.microsoft.com/office/powerpoint/2010/main" val="384852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F2D711-DE76-210D-0273-FB7DF9768C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9C0EAC7-0709-89FC-0AE5-3E89F5F7F2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D94B2C-B172-631A-E331-ACB17BD0D2E7}"/>
              </a:ext>
            </a:extLst>
          </p:cNvPr>
          <p:cNvSpPr>
            <a:spLocks noGrp="1"/>
          </p:cNvSpPr>
          <p:nvPr>
            <p:ph type="dt" sz="half" idx="10"/>
          </p:nvPr>
        </p:nvSpPr>
        <p:spPr/>
        <p:txBody>
          <a:bodyPr/>
          <a:lstStyle/>
          <a:p>
            <a:fld id="{DBB927BD-0053-421A-A7FA-649741AB71C1}" type="datetimeFigureOut">
              <a:rPr lang="en-GB" smtClean="0"/>
              <a:t>18/07/2024</a:t>
            </a:fld>
            <a:endParaRPr lang="en-GB"/>
          </a:p>
        </p:txBody>
      </p:sp>
      <p:sp>
        <p:nvSpPr>
          <p:cNvPr id="5" name="Footer Placeholder 4">
            <a:extLst>
              <a:ext uri="{FF2B5EF4-FFF2-40B4-BE49-F238E27FC236}">
                <a16:creationId xmlns:a16="http://schemas.microsoft.com/office/drawing/2014/main" id="{987E21FF-6809-9FA9-CF2E-CDA2253BD2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A241AE-F3AF-86F0-C749-9C6AF6B9E7D1}"/>
              </a:ext>
            </a:extLst>
          </p:cNvPr>
          <p:cNvSpPr>
            <a:spLocks noGrp="1"/>
          </p:cNvSpPr>
          <p:nvPr>
            <p:ph type="sldNum" sz="quarter" idx="12"/>
          </p:nvPr>
        </p:nvSpPr>
        <p:spPr/>
        <p:txBody>
          <a:bodyPr/>
          <a:lstStyle/>
          <a:p>
            <a:fld id="{1F27B587-F4DA-4B98-B1EF-649A61EEDC8B}" type="slidenum">
              <a:rPr lang="en-GB" smtClean="0"/>
              <a:t>‹#›</a:t>
            </a:fld>
            <a:endParaRPr lang="en-GB"/>
          </a:p>
        </p:txBody>
      </p:sp>
    </p:spTree>
    <p:extLst>
      <p:ext uri="{BB962C8B-B14F-4D97-AF65-F5344CB8AC3E}">
        <p14:creationId xmlns:p14="http://schemas.microsoft.com/office/powerpoint/2010/main" val="2110239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7/18/2024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7/18/2024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7/18/2024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7/18/2024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7/18/2024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7/18/2024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7/18/2024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220E0B-2145-A91C-12F0-7CABEB4AE9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F929C9C-212F-AC3E-A8E6-B5E61E2106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F25017-74AB-6876-BECF-C021E31A50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BB927BD-0053-421A-A7FA-649741AB71C1}" type="datetimeFigureOut">
              <a:rPr lang="en-GB" smtClean="0"/>
              <a:t>18/07/2024</a:t>
            </a:fld>
            <a:endParaRPr lang="en-GB"/>
          </a:p>
        </p:txBody>
      </p:sp>
      <p:sp>
        <p:nvSpPr>
          <p:cNvPr id="5" name="Footer Placeholder 4">
            <a:extLst>
              <a:ext uri="{FF2B5EF4-FFF2-40B4-BE49-F238E27FC236}">
                <a16:creationId xmlns:a16="http://schemas.microsoft.com/office/drawing/2014/main" id="{D5EFF5FF-DB6A-522D-AC20-C1BD0E901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4F49F46-238B-9784-3D32-ED7E2D8813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F27B587-F4DA-4B98-B1EF-649A61EEDC8B}" type="slidenum">
              <a:rPr lang="en-GB" smtClean="0"/>
              <a:t>‹#›</a:t>
            </a:fld>
            <a:endParaRPr lang="en-GB"/>
          </a:p>
        </p:txBody>
      </p:sp>
    </p:spTree>
    <p:extLst>
      <p:ext uri="{BB962C8B-B14F-4D97-AF65-F5344CB8AC3E}">
        <p14:creationId xmlns:p14="http://schemas.microsoft.com/office/powerpoint/2010/main" val="8970048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6.png"/><Relationship Id="rId10" Type="http://schemas.openxmlformats.org/officeDocument/2006/relationships/image" Target="../media/image24.svg"/><Relationship Id="rId4" Type="http://schemas.openxmlformats.org/officeDocument/2006/relationships/image" Target="../media/image25.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6.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2.pn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5.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57.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8.png"/><Relationship Id="rId4"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9.png"/><Relationship Id="rId4"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Human Detection</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36924"/>
            <a:ext cx="11514528" cy="519790"/>
          </a:xfrm>
        </p:spPr>
        <p:txBody>
          <a:bodyPr/>
          <a:lstStyle/>
          <a:p>
            <a:pPr marL="0" indent="0">
              <a:buNone/>
            </a:pPr>
            <a:r>
              <a:rPr lang="en-US" sz="1800"/>
              <a:t>Human is detected by YOLOv8 pre-trained Model ( trained with COCO dataset).</a:t>
            </a:r>
          </a:p>
          <a:p>
            <a:pPr marL="0" indent="0">
              <a:buNone/>
            </a:pPr>
            <a:endParaRPr lang="en-US" sz="18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10</a:t>
            </a:fld>
            <a:endParaRPr lang="en-US"/>
          </a:p>
        </p:txBody>
      </p:sp>
      <p:grpSp>
        <p:nvGrpSpPr>
          <p:cNvPr id="11" name="Group 10">
            <a:extLst>
              <a:ext uri="{FF2B5EF4-FFF2-40B4-BE49-F238E27FC236}">
                <a16:creationId xmlns:a16="http://schemas.microsoft.com/office/drawing/2014/main" id="{20ABCCE5-0B6E-F2D3-F176-35AB5C7DA86A}"/>
              </a:ext>
            </a:extLst>
          </p:cNvPr>
          <p:cNvGrpSpPr/>
          <p:nvPr/>
        </p:nvGrpSpPr>
        <p:grpSpPr>
          <a:xfrm>
            <a:off x="338736" y="1404891"/>
            <a:ext cx="4375988" cy="4048218"/>
            <a:chOff x="2189018" y="2088836"/>
            <a:chExt cx="3674904" cy="3518335"/>
          </a:xfrm>
        </p:grpSpPr>
        <p:pic>
          <p:nvPicPr>
            <p:cNvPr id="6" name="Picture 5" descr="A person running with a chart&#10;&#10;Description automatically generated">
              <a:extLst>
                <a:ext uri="{FF2B5EF4-FFF2-40B4-BE49-F238E27FC236}">
                  <a16:creationId xmlns:a16="http://schemas.microsoft.com/office/drawing/2014/main" id="{F156572B-4479-6129-FBF4-B3A81F3312A6}"/>
                </a:ext>
              </a:extLst>
            </p:cNvPr>
            <p:cNvPicPr>
              <a:picLocks noChangeAspect="1"/>
            </p:cNvPicPr>
            <p:nvPr/>
          </p:nvPicPr>
          <p:blipFill rotWithShape="1">
            <a:blip r:embed="rId3">
              <a:extLst>
                <a:ext uri="{28A0092B-C50C-407E-A947-70E740481C1C}">
                  <a14:useLocalDpi xmlns:a14="http://schemas.microsoft.com/office/drawing/2010/main" val="0"/>
                </a:ext>
              </a:extLst>
            </a:blip>
            <a:srcRect l="30317"/>
            <a:stretch/>
          </p:blipFill>
          <p:spPr>
            <a:xfrm>
              <a:off x="2189018" y="2088836"/>
              <a:ext cx="3674904" cy="3518335"/>
            </a:xfrm>
            <a:prstGeom prst="rect">
              <a:avLst/>
            </a:prstGeom>
          </p:spPr>
        </p:pic>
        <p:sp>
          <p:nvSpPr>
            <p:cNvPr id="7" name="Rectangle 6">
              <a:extLst>
                <a:ext uri="{FF2B5EF4-FFF2-40B4-BE49-F238E27FC236}">
                  <a16:creationId xmlns:a16="http://schemas.microsoft.com/office/drawing/2014/main" id="{29F4C5EF-D771-CF7E-C181-23ABB93ABB28}"/>
                </a:ext>
              </a:extLst>
            </p:cNvPr>
            <p:cNvSpPr/>
            <p:nvPr/>
          </p:nvSpPr>
          <p:spPr>
            <a:xfrm>
              <a:off x="2380891" y="4037163"/>
              <a:ext cx="1552754" cy="4054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8225C2E-44BF-0D51-A0AF-CDFC836DADBA}"/>
                </a:ext>
              </a:extLst>
            </p:cNvPr>
            <p:cNvSpPr/>
            <p:nvPr/>
          </p:nvSpPr>
          <p:spPr>
            <a:xfrm>
              <a:off x="4166560" y="3511574"/>
              <a:ext cx="336430" cy="3364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F43DC69-4CF2-59DC-45DA-235E3C512E22}"/>
                </a:ext>
              </a:extLst>
            </p:cNvPr>
            <p:cNvSpPr/>
            <p:nvPr/>
          </p:nvSpPr>
          <p:spPr>
            <a:xfrm>
              <a:off x="5305247" y="3429000"/>
              <a:ext cx="336430" cy="33643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descr="A person holding a robot&#10;&#10;Description automatically generated">
            <a:extLst>
              <a:ext uri="{FF2B5EF4-FFF2-40B4-BE49-F238E27FC236}">
                <a16:creationId xmlns:a16="http://schemas.microsoft.com/office/drawing/2014/main" id="{50A61118-E37E-B5AF-B457-3DB9A287E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56714"/>
            <a:ext cx="5326547" cy="3996395"/>
          </a:xfrm>
          <a:prstGeom prst="rect">
            <a:avLst/>
          </a:prstGeom>
        </p:spPr>
      </p:pic>
      <p:sp>
        <p:nvSpPr>
          <p:cNvPr id="12" name="TextBox 11">
            <a:extLst>
              <a:ext uri="{FF2B5EF4-FFF2-40B4-BE49-F238E27FC236}">
                <a16:creationId xmlns:a16="http://schemas.microsoft.com/office/drawing/2014/main" id="{38B39C72-091C-8A47-F86D-4E5D42F389A2}"/>
              </a:ext>
            </a:extLst>
          </p:cNvPr>
          <p:cNvSpPr txBox="1"/>
          <p:nvPr/>
        </p:nvSpPr>
        <p:spPr>
          <a:xfrm>
            <a:off x="484655" y="5618934"/>
            <a:ext cx="4230069" cy="369332"/>
          </a:xfrm>
          <a:prstGeom prst="rect">
            <a:avLst/>
          </a:prstGeom>
          <a:noFill/>
        </p:spPr>
        <p:txBody>
          <a:bodyPr wrap="none" rtlCol="0">
            <a:spAutoFit/>
          </a:bodyPr>
          <a:lstStyle/>
          <a:p>
            <a:r>
              <a:rPr lang="en-US" i="1"/>
              <a:t>COCO dataset human keypoints annotation</a:t>
            </a:r>
          </a:p>
        </p:txBody>
      </p:sp>
      <p:sp>
        <p:nvSpPr>
          <p:cNvPr id="13" name="TextBox 12">
            <a:extLst>
              <a:ext uri="{FF2B5EF4-FFF2-40B4-BE49-F238E27FC236}">
                <a16:creationId xmlns:a16="http://schemas.microsoft.com/office/drawing/2014/main" id="{5A4884BC-8084-7585-F9AE-79DDAA97DEC5}"/>
              </a:ext>
            </a:extLst>
          </p:cNvPr>
          <p:cNvSpPr txBox="1"/>
          <p:nvPr/>
        </p:nvSpPr>
        <p:spPr>
          <a:xfrm>
            <a:off x="8091073" y="5618934"/>
            <a:ext cx="1796774" cy="369332"/>
          </a:xfrm>
          <a:prstGeom prst="rect">
            <a:avLst/>
          </a:prstGeom>
          <a:noFill/>
        </p:spPr>
        <p:txBody>
          <a:bodyPr wrap="none" rtlCol="0">
            <a:spAutoFit/>
          </a:bodyPr>
          <a:lstStyle/>
          <a:p>
            <a:r>
              <a:rPr lang="en-US" i="1"/>
              <a:t>Human detection</a:t>
            </a:r>
          </a:p>
        </p:txBody>
      </p:sp>
    </p:spTree>
    <p:extLst>
      <p:ext uri="{BB962C8B-B14F-4D97-AF65-F5344CB8AC3E}">
        <p14:creationId xmlns:p14="http://schemas.microsoft.com/office/powerpoint/2010/main" val="760202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Human Detection</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963953"/>
            <a:ext cx="5361024" cy="519790"/>
          </a:xfrm>
        </p:spPr>
        <p:txBody>
          <a:bodyPr/>
          <a:lstStyle/>
          <a:p>
            <a:pPr marL="0" indent="0">
              <a:buNone/>
            </a:pPr>
            <a:r>
              <a:rPr lang="en-US" sz="2400"/>
              <a:t>3.2. Estimate human wrist position.</a:t>
            </a:r>
          </a:p>
          <a:p>
            <a:pPr marL="0" indent="0">
              <a:buNone/>
            </a:pPr>
            <a:endParaRPr lang="en-US" sz="24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489AD2-E746-0DC4-DC27-B130515CD9AC}"/>
                  </a:ext>
                </a:extLst>
              </p:cNvPr>
              <p:cNvSpPr txBox="1"/>
              <p:nvPr/>
            </p:nvSpPr>
            <p:spPr>
              <a:xfrm>
                <a:off x="369357" y="1414000"/>
                <a:ext cx="6527892" cy="4806765"/>
              </a:xfrm>
              <a:prstGeom prst="rect">
                <a:avLst/>
              </a:prstGeom>
              <a:noFill/>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oMath>
                </a14:m>
                <a:r>
                  <a:rPr lang="en-GB"/>
                  <a:t> is human 2D position in </a:t>
                </a:r>
                <a:r>
                  <a:rPr lang="en-GB" err="1"/>
                  <a:t>color</a:t>
                </a:r>
                <a:r>
                  <a:rPr lang="en-GB"/>
                  <a:t> image [pixels].</a:t>
                </a:r>
              </a:p>
              <a:p>
                <a:pPr marL="342900" indent="-34290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𝑧</m:t>
                    </m:r>
                  </m:oMath>
                </a14:m>
                <a:r>
                  <a:rPr lang="en-GB"/>
                  <a:t> is depth at point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GB"/>
                  <a:t> from the depth image [meters].</a:t>
                </a:r>
              </a:p>
              <a:p>
                <a:pPr marL="342900" indent="-342900">
                  <a:lnSpc>
                    <a:spcPct val="150000"/>
                  </a:lnSpc>
                  <a:buFont typeface="Arial" panose="020B0604020202020204" pitchFamily="34" charset="0"/>
                  <a:buChar char="•"/>
                </a:pP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GB"/>
                  <a:t> is human 3D position [meters]. </a:t>
                </a: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m:rPr>
                                  <m:brk m:alnAt="7"/>
                                </m:rPr>
                                <a:rPr lang="en-US" i="1">
                                  <a:latin typeface="Cambria Math" panose="02040503050406030204" pitchFamily="18" charset="0"/>
                                </a:rPr>
                                <m:t>𝑥</m:t>
                              </m:r>
                              <m:r>
                                <a:rPr lang="en-US" i="1">
                                  <a:latin typeface="Cambria Math" panose="02040503050406030204" pitchFamily="18" charset="0"/>
                                </a:rPr>
                                <m:t>=</m:t>
                              </m:r>
                              <m:d>
                                <m:dPr>
                                  <m:ctrlPr>
                                    <a:rPr lang="en-US" i="1">
                                      <a:latin typeface="Cambria Math" panose="02040503050406030204" pitchFamily="18" charset="0"/>
                                    </a:rPr>
                                  </m:ctrlPr>
                                </m:dPr>
                                <m:e>
                                  <m:r>
                                    <m:rPr>
                                      <m:brk m:alnAt="7"/>
                                    </m:rPr>
                                    <a:rPr lang="en-US" i="1">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𝑐</m:t>
                                      </m:r>
                                    </m:e>
                                    <m:sub>
                                      <m:r>
                                        <m:rPr>
                                          <m:brk m:alnAt="7"/>
                                        </m:rPr>
                                        <a:rPr lang="en-US" i="1">
                                          <a:latin typeface="Cambria Math" panose="02040503050406030204" pitchFamily="18" charset="0"/>
                                        </a:rPr>
                                        <m:t>𝑥</m:t>
                                      </m:r>
                                    </m:sub>
                                  </m:sSub>
                                </m:e>
                              </m:d>
                              <m:r>
                                <m:rPr>
                                  <m:brk m:alnAt="7"/>
                                </m:rP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m:rPr>
                                      <m:brk m:alnAt="7"/>
                                    </m:rPr>
                                    <a:rPr lang="en-US" i="1">
                                      <a:latin typeface="Cambria Math" panose="02040503050406030204" pitchFamily="18" charset="0"/>
                                    </a:rPr>
                                    <m:t>𝑓</m:t>
                                  </m:r>
                                </m:e>
                                <m:sub>
                                  <m:r>
                                    <m:rPr>
                                      <m:brk m:alnAt="7"/>
                                    </m:rPr>
                                    <a:rPr lang="en-US" i="1">
                                      <a:latin typeface="Cambria Math" panose="02040503050406030204" pitchFamily="18" charset="0"/>
                                    </a:rPr>
                                    <m:t>𝑥</m:t>
                                  </m:r>
                                </m:sub>
                              </m:sSub>
                            </m:e>
                            <m:e>
                              <m:r>
                                <a:rPr lang="en-US" i="1">
                                  <a:latin typeface="Cambria Math" panose="02040503050406030204" pitchFamily="18" charset="0"/>
                                </a:rPr>
                                <m:t>𝑦</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𝑦</m:t>
                                      </m:r>
                                    </m:sub>
                                  </m:sSub>
                                </m:e>
                              </m:d>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e>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e>
                          </m:eqArr>
                        </m:e>
                      </m:d>
                    </m:oMath>
                  </m:oMathPara>
                </a14:m>
                <a:endParaRPr lang="en-GB"/>
              </a:p>
              <a:p>
                <a:pPr>
                  <a:lnSpc>
                    <a:spcPct val="150000"/>
                  </a:lnSpc>
                </a:pPr>
                <a:r>
                  <a:rPr lang="en-GB"/>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𝑦</m:t>
                        </m:r>
                      </m:sub>
                    </m:sSub>
                  </m:oMath>
                </a14:m>
                <a:r>
                  <a:rPr lang="en-GB"/>
                  <a:t> is taken from the camera intrinsic matrix M</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𝑓</m:t>
                                    </m:r>
                                  </m:e>
                                  <m:sub>
                                    <m:r>
                                      <m:rPr>
                                        <m:brk m:alnAt="7"/>
                                      </m:rPr>
                                      <a:rPr lang="en-US" b="0" i="1" smtClean="0">
                                        <a:latin typeface="Cambria Math" panose="02040503050406030204" pitchFamily="18" charset="0"/>
                                      </a:rPr>
                                      <m:t>𝑥</m:t>
                                    </m:r>
                                  </m:sub>
                                </m:sSub>
                              </m:e>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𝑥</m:t>
                                    </m:r>
                                  </m:sub>
                                </m:sSub>
                              </m:e>
                            </m:mr>
                            <m:mr>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𝑦</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𝑦</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GB"/>
              </a:p>
              <a:p>
                <a:pPr marL="342900" indent="-342900">
                  <a:lnSpc>
                    <a:spcPct val="150000"/>
                  </a:lnSpc>
                  <a:buFont typeface="Arial" panose="020B0604020202020204" pitchFamily="34" charset="0"/>
                  <a:buChar char="•"/>
                </a:pPr>
                <a:endParaRPr lang="en-GB"/>
              </a:p>
            </p:txBody>
          </p:sp>
        </mc:Choice>
        <mc:Fallback xmlns="">
          <p:sp>
            <p:nvSpPr>
              <p:cNvPr id="7" name="TextBox 6">
                <a:extLst>
                  <a:ext uri="{FF2B5EF4-FFF2-40B4-BE49-F238E27FC236}">
                    <a16:creationId xmlns:a16="http://schemas.microsoft.com/office/drawing/2014/main" id="{C5489AD2-E746-0DC4-DC27-B130515CD9AC}"/>
                  </a:ext>
                </a:extLst>
              </p:cNvPr>
              <p:cNvSpPr txBox="1">
                <a:spLocks noRot="1" noChangeAspect="1" noMove="1" noResize="1" noEditPoints="1" noAdjustHandles="1" noChangeArrowheads="1" noChangeShapeType="1" noTextEdit="1"/>
              </p:cNvSpPr>
              <p:nvPr/>
            </p:nvSpPr>
            <p:spPr>
              <a:xfrm>
                <a:off x="369357" y="1414000"/>
                <a:ext cx="6527892" cy="4806765"/>
              </a:xfrm>
              <a:prstGeom prst="rect">
                <a:avLst/>
              </a:prstGeom>
              <a:blipFill>
                <a:blip r:embed="rId3"/>
                <a:stretch>
                  <a:fillRect l="-84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71900429-685E-C439-1D15-74513AB2C707}"/>
              </a:ext>
            </a:extLst>
          </p:cNvPr>
          <p:cNvCxnSpPr>
            <a:cxnSpLocks/>
          </p:cNvCxnSpPr>
          <p:nvPr/>
        </p:nvCxnSpPr>
        <p:spPr>
          <a:xfrm flipV="1">
            <a:off x="7427344" y="4664371"/>
            <a:ext cx="0" cy="85159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BB94901-67F5-FBC2-AFA5-08F385C16D22}"/>
              </a:ext>
            </a:extLst>
          </p:cNvPr>
          <p:cNvCxnSpPr>
            <a:cxnSpLocks/>
          </p:cNvCxnSpPr>
          <p:nvPr/>
        </p:nvCxnSpPr>
        <p:spPr>
          <a:xfrm>
            <a:off x="7427344" y="5515962"/>
            <a:ext cx="76775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561680-CB0E-B20C-FD3A-E556824A6939}"/>
              </a:ext>
            </a:extLst>
          </p:cNvPr>
          <p:cNvCxnSpPr>
            <a:cxnSpLocks/>
          </p:cNvCxnSpPr>
          <p:nvPr/>
        </p:nvCxnSpPr>
        <p:spPr>
          <a:xfrm flipH="1">
            <a:off x="6978771" y="5515962"/>
            <a:ext cx="448573" cy="491704"/>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36E96C-CD3A-74E3-C76E-693D299EAD9D}"/>
              </a:ext>
            </a:extLst>
          </p:cNvPr>
          <p:cNvCxnSpPr>
            <a:cxnSpLocks/>
          </p:cNvCxnSpPr>
          <p:nvPr/>
        </p:nvCxnSpPr>
        <p:spPr>
          <a:xfrm flipV="1">
            <a:off x="9092242" y="3197879"/>
            <a:ext cx="0" cy="85159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4545B2-6A75-CF48-CEE3-14F6FDB9A728}"/>
              </a:ext>
            </a:extLst>
          </p:cNvPr>
          <p:cNvCxnSpPr>
            <a:cxnSpLocks/>
          </p:cNvCxnSpPr>
          <p:nvPr/>
        </p:nvCxnSpPr>
        <p:spPr>
          <a:xfrm>
            <a:off x="9092242" y="4049470"/>
            <a:ext cx="76775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CE9AAD-4F15-9D5D-4BF3-86AFAD719B24}"/>
              </a:ext>
            </a:extLst>
          </p:cNvPr>
          <p:cNvCxnSpPr>
            <a:cxnSpLocks/>
          </p:cNvCxnSpPr>
          <p:nvPr/>
        </p:nvCxnSpPr>
        <p:spPr>
          <a:xfrm flipH="1">
            <a:off x="8643669" y="4049470"/>
            <a:ext cx="448573" cy="491704"/>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B692DA-1228-0D5C-F697-AB29658B9D1F}"/>
              </a:ext>
            </a:extLst>
          </p:cNvPr>
          <p:cNvCxnSpPr>
            <a:cxnSpLocks/>
          </p:cNvCxnSpPr>
          <p:nvPr/>
        </p:nvCxnSpPr>
        <p:spPr>
          <a:xfrm flipV="1">
            <a:off x="10877910" y="4345193"/>
            <a:ext cx="0" cy="85159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ED2C28F-A090-ECB0-0CDD-E4BA9FE4CF64}"/>
              </a:ext>
            </a:extLst>
          </p:cNvPr>
          <p:cNvCxnSpPr>
            <a:cxnSpLocks/>
          </p:cNvCxnSpPr>
          <p:nvPr/>
        </p:nvCxnSpPr>
        <p:spPr>
          <a:xfrm>
            <a:off x="10877910" y="5196784"/>
            <a:ext cx="76775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26C241E-87D3-60F8-0F95-49888476EC3B}"/>
              </a:ext>
            </a:extLst>
          </p:cNvPr>
          <p:cNvCxnSpPr>
            <a:cxnSpLocks/>
          </p:cNvCxnSpPr>
          <p:nvPr/>
        </p:nvCxnSpPr>
        <p:spPr>
          <a:xfrm flipH="1">
            <a:off x="10429337" y="5196784"/>
            <a:ext cx="448573" cy="491704"/>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129D4D6-E4CB-E8A4-8A05-843C431B6791}"/>
              </a:ext>
            </a:extLst>
          </p:cNvPr>
          <p:cNvCxnSpPr>
            <a:cxnSpLocks/>
          </p:cNvCxnSpPr>
          <p:nvPr/>
        </p:nvCxnSpPr>
        <p:spPr>
          <a:xfrm flipH="1">
            <a:off x="7427344" y="4049469"/>
            <a:ext cx="1664898" cy="1466493"/>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26DF5A5-B238-C551-5281-BC53B96D886D}"/>
              </a:ext>
            </a:extLst>
          </p:cNvPr>
          <p:cNvCxnSpPr>
            <a:cxnSpLocks/>
          </p:cNvCxnSpPr>
          <p:nvPr/>
        </p:nvCxnSpPr>
        <p:spPr>
          <a:xfrm flipH="1">
            <a:off x="7427343" y="5196783"/>
            <a:ext cx="3450566" cy="319179"/>
          </a:xfrm>
          <a:prstGeom prst="straightConnector1">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FA2250B-1110-70B7-2263-577A1BBE5C23}"/>
              </a:ext>
            </a:extLst>
          </p:cNvPr>
          <p:cNvCxnSpPr>
            <a:cxnSpLocks/>
          </p:cNvCxnSpPr>
          <p:nvPr/>
        </p:nvCxnSpPr>
        <p:spPr>
          <a:xfrm flipH="1" flipV="1">
            <a:off x="9092242" y="4049468"/>
            <a:ext cx="1785667" cy="114731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2F2FBC7-CACC-1973-9AE2-EC67239AC186}"/>
                  </a:ext>
                </a:extLst>
              </p:cNvPr>
              <p:cNvSpPr txBox="1"/>
              <p:nvPr/>
            </p:nvSpPr>
            <p:spPr>
              <a:xfrm>
                <a:off x="6810549" y="5946198"/>
                <a:ext cx="646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GB"/>
              </a:p>
            </p:txBody>
          </p:sp>
        </mc:Choice>
        <mc:Fallback xmlns="">
          <p:sp>
            <p:nvSpPr>
              <p:cNvPr id="56" name="TextBox 55">
                <a:extLst>
                  <a:ext uri="{FF2B5EF4-FFF2-40B4-BE49-F238E27FC236}">
                    <a16:creationId xmlns:a16="http://schemas.microsoft.com/office/drawing/2014/main" id="{A2F2FBC7-CACC-1973-9AE2-EC67239AC186}"/>
                  </a:ext>
                </a:extLst>
              </p:cNvPr>
              <p:cNvSpPr txBox="1">
                <a:spLocks noRot="1" noChangeAspect="1" noMove="1" noResize="1" noEditPoints="1" noAdjustHandles="1" noChangeArrowheads="1" noChangeShapeType="1" noTextEdit="1"/>
              </p:cNvSpPr>
              <p:nvPr/>
            </p:nvSpPr>
            <p:spPr>
              <a:xfrm>
                <a:off x="6810549" y="5946198"/>
                <a:ext cx="64698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BE6B28D-3293-7535-F3D8-E72618CF9FA6}"/>
                  </a:ext>
                </a:extLst>
              </p:cNvPr>
              <p:cNvSpPr txBox="1"/>
              <p:nvPr/>
            </p:nvSpPr>
            <p:spPr>
              <a:xfrm>
                <a:off x="6840748" y="4496552"/>
                <a:ext cx="646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oMath>
                  </m:oMathPara>
                </a14:m>
                <a:endParaRPr lang="en-GB"/>
              </a:p>
            </p:txBody>
          </p:sp>
        </mc:Choice>
        <mc:Fallback xmlns="">
          <p:sp>
            <p:nvSpPr>
              <p:cNvPr id="57" name="TextBox 56">
                <a:extLst>
                  <a:ext uri="{FF2B5EF4-FFF2-40B4-BE49-F238E27FC236}">
                    <a16:creationId xmlns:a16="http://schemas.microsoft.com/office/drawing/2014/main" id="{BBE6B28D-3293-7535-F3D8-E72618CF9FA6}"/>
                  </a:ext>
                </a:extLst>
              </p:cNvPr>
              <p:cNvSpPr txBox="1">
                <a:spLocks noRot="1" noChangeAspect="1" noMove="1" noResize="1" noEditPoints="1" noAdjustHandles="1" noChangeArrowheads="1" noChangeShapeType="1" noTextEdit="1"/>
              </p:cNvSpPr>
              <p:nvPr/>
            </p:nvSpPr>
            <p:spPr>
              <a:xfrm>
                <a:off x="6840748" y="4496552"/>
                <a:ext cx="64698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09F6BB8-BECC-8496-11B9-5B740D1BD3A3}"/>
                  </a:ext>
                </a:extLst>
              </p:cNvPr>
              <p:cNvSpPr txBox="1"/>
              <p:nvPr/>
            </p:nvSpPr>
            <p:spPr>
              <a:xfrm>
                <a:off x="7893170" y="5515962"/>
                <a:ext cx="646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GB"/>
              </a:p>
            </p:txBody>
          </p:sp>
        </mc:Choice>
        <mc:Fallback xmlns="">
          <p:sp>
            <p:nvSpPr>
              <p:cNvPr id="59" name="TextBox 58">
                <a:extLst>
                  <a:ext uri="{FF2B5EF4-FFF2-40B4-BE49-F238E27FC236}">
                    <a16:creationId xmlns:a16="http://schemas.microsoft.com/office/drawing/2014/main" id="{609F6BB8-BECC-8496-11B9-5B740D1BD3A3}"/>
                  </a:ext>
                </a:extLst>
              </p:cNvPr>
              <p:cNvSpPr txBox="1">
                <a:spLocks noRot="1" noChangeAspect="1" noMove="1" noResize="1" noEditPoints="1" noAdjustHandles="1" noChangeArrowheads="1" noChangeShapeType="1" noTextEdit="1"/>
              </p:cNvSpPr>
              <p:nvPr/>
            </p:nvSpPr>
            <p:spPr>
              <a:xfrm>
                <a:off x="7893170" y="5515962"/>
                <a:ext cx="64698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1681BA0-BA2C-DD1A-E22B-1168CD2B427B}"/>
                  </a:ext>
                </a:extLst>
              </p:cNvPr>
              <p:cNvSpPr txBox="1"/>
              <p:nvPr/>
            </p:nvSpPr>
            <p:spPr>
              <a:xfrm>
                <a:off x="8600101" y="4428010"/>
                <a:ext cx="646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GB"/>
              </a:p>
            </p:txBody>
          </p:sp>
        </mc:Choice>
        <mc:Fallback xmlns="">
          <p:sp>
            <p:nvSpPr>
              <p:cNvPr id="60" name="TextBox 59">
                <a:extLst>
                  <a:ext uri="{FF2B5EF4-FFF2-40B4-BE49-F238E27FC236}">
                    <a16:creationId xmlns:a16="http://schemas.microsoft.com/office/drawing/2014/main" id="{F1681BA0-BA2C-DD1A-E22B-1168CD2B427B}"/>
                  </a:ext>
                </a:extLst>
              </p:cNvPr>
              <p:cNvSpPr txBox="1">
                <a:spLocks noRot="1" noChangeAspect="1" noMove="1" noResize="1" noEditPoints="1" noAdjustHandles="1" noChangeArrowheads="1" noChangeShapeType="1" noTextEdit="1"/>
              </p:cNvSpPr>
              <p:nvPr/>
            </p:nvSpPr>
            <p:spPr>
              <a:xfrm>
                <a:off x="8600101" y="4428010"/>
                <a:ext cx="64698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6EFAD80-16F1-5340-38BB-E0CA91355036}"/>
                  </a:ext>
                </a:extLst>
              </p:cNvPr>
              <p:cNvSpPr txBox="1"/>
              <p:nvPr/>
            </p:nvSpPr>
            <p:spPr>
              <a:xfrm>
                <a:off x="8630300" y="2978364"/>
                <a:ext cx="646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oMath>
                  </m:oMathPara>
                </a14:m>
                <a:endParaRPr lang="en-GB"/>
              </a:p>
            </p:txBody>
          </p:sp>
        </mc:Choice>
        <mc:Fallback xmlns="">
          <p:sp>
            <p:nvSpPr>
              <p:cNvPr id="63" name="TextBox 62">
                <a:extLst>
                  <a:ext uri="{FF2B5EF4-FFF2-40B4-BE49-F238E27FC236}">
                    <a16:creationId xmlns:a16="http://schemas.microsoft.com/office/drawing/2014/main" id="{46EFAD80-16F1-5340-38BB-E0CA91355036}"/>
                  </a:ext>
                </a:extLst>
              </p:cNvPr>
              <p:cNvSpPr txBox="1">
                <a:spLocks noRot="1" noChangeAspect="1" noMove="1" noResize="1" noEditPoints="1" noAdjustHandles="1" noChangeArrowheads="1" noChangeShapeType="1" noTextEdit="1"/>
              </p:cNvSpPr>
              <p:nvPr/>
            </p:nvSpPr>
            <p:spPr>
              <a:xfrm>
                <a:off x="8630300" y="2978364"/>
                <a:ext cx="64698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43532DE7-BC41-DB13-CE7E-F28D841BF168}"/>
                  </a:ext>
                </a:extLst>
              </p:cNvPr>
              <p:cNvSpPr txBox="1"/>
              <p:nvPr/>
            </p:nvSpPr>
            <p:spPr>
              <a:xfrm>
                <a:off x="9682722" y="3997774"/>
                <a:ext cx="646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GB"/>
              </a:p>
            </p:txBody>
          </p:sp>
        </mc:Choice>
        <mc:Fallback xmlns="">
          <p:sp>
            <p:nvSpPr>
              <p:cNvPr id="1024" name="TextBox 1023">
                <a:extLst>
                  <a:ext uri="{FF2B5EF4-FFF2-40B4-BE49-F238E27FC236}">
                    <a16:creationId xmlns:a16="http://schemas.microsoft.com/office/drawing/2014/main" id="{43532DE7-BC41-DB13-CE7E-F28D841BF168}"/>
                  </a:ext>
                </a:extLst>
              </p:cNvPr>
              <p:cNvSpPr txBox="1">
                <a:spLocks noRot="1" noChangeAspect="1" noMove="1" noResize="1" noEditPoints="1" noAdjustHandles="1" noChangeArrowheads="1" noChangeShapeType="1" noTextEdit="1"/>
              </p:cNvSpPr>
              <p:nvPr/>
            </p:nvSpPr>
            <p:spPr>
              <a:xfrm>
                <a:off x="9682722" y="3997774"/>
                <a:ext cx="64698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AE04A4C5-F12A-7209-0DCB-E396B3EB3FB7}"/>
                  </a:ext>
                </a:extLst>
              </p:cNvPr>
              <p:cNvSpPr txBox="1"/>
              <p:nvPr/>
            </p:nvSpPr>
            <p:spPr>
              <a:xfrm>
                <a:off x="10325600" y="5621488"/>
                <a:ext cx="646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GB"/>
              </a:p>
            </p:txBody>
          </p:sp>
        </mc:Choice>
        <mc:Fallback xmlns="">
          <p:sp>
            <p:nvSpPr>
              <p:cNvPr id="1025" name="TextBox 1024">
                <a:extLst>
                  <a:ext uri="{FF2B5EF4-FFF2-40B4-BE49-F238E27FC236}">
                    <a16:creationId xmlns:a16="http://schemas.microsoft.com/office/drawing/2014/main" id="{AE04A4C5-F12A-7209-0DCB-E396B3EB3FB7}"/>
                  </a:ext>
                </a:extLst>
              </p:cNvPr>
              <p:cNvSpPr txBox="1">
                <a:spLocks noRot="1" noChangeAspect="1" noMove="1" noResize="1" noEditPoints="1" noAdjustHandles="1" noChangeArrowheads="1" noChangeShapeType="1" noTextEdit="1"/>
              </p:cNvSpPr>
              <p:nvPr/>
            </p:nvSpPr>
            <p:spPr>
              <a:xfrm>
                <a:off x="10325600" y="5621488"/>
                <a:ext cx="64698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0DE9968B-B43B-0A30-E536-569875C69F30}"/>
                  </a:ext>
                </a:extLst>
              </p:cNvPr>
              <p:cNvSpPr txBox="1"/>
              <p:nvPr/>
            </p:nvSpPr>
            <p:spPr>
              <a:xfrm>
                <a:off x="10355799" y="4171842"/>
                <a:ext cx="646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oMath>
                  </m:oMathPara>
                </a14:m>
                <a:endParaRPr lang="en-GB"/>
              </a:p>
            </p:txBody>
          </p:sp>
        </mc:Choice>
        <mc:Fallback xmlns="">
          <p:sp>
            <p:nvSpPr>
              <p:cNvPr id="1027" name="TextBox 1026">
                <a:extLst>
                  <a:ext uri="{FF2B5EF4-FFF2-40B4-BE49-F238E27FC236}">
                    <a16:creationId xmlns:a16="http://schemas.microsoft.com/office/drawing/2014/main" id="{0DE9968B-B43B-0A30-E536-569875C69F30}"/>
                  </a:ext>
                </a:extLst>
              </p:cNvPr>
              <p:cNvSpPr txBox="1">
                <a:spLocks noRot="1" noChangeAspect="1" noMove="1" noResize="1" noEditPoints="1" noAdjustHandles="1" noChangeArrowheads="1" noChangeShapeType="1" noTextEdit="1"/>
              </p:cNvSpPr>
              <p:nvPr/>
            </p:nvSpPr>
            <p:spPr>
              <a:xfrm>
                <a:off x="10355799" y="4171842"/>
                <a:ext cx="64698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8" name="TextBox 1027">
                <a:extLst>
                  <a:ext uri="{FF2B5EF4-FFF2-40B4-BE49-F238E27FC236}">
                    <a16:creationId xmlns:a16="http://schemas.microsoft.com/office/drawing/2014/main" id="{0E1AD0A0-DECC-B86B-E5F6-B7DD2805EC31}"/>
                  </a:ext>
                </a:extLst>
              </p:cNvPr>
              <p:cNvSpPr txBox="1"/>
              <p:nvPr/>
            </p:nvSpPr>
            <p:spPr>
              <a:xfrm>
                <a:off x="11408221" y="5191252"/>
                <a:ext cx="646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GB"/>
              </a:p>
            </p:txBody>
          </p:sp>
        </mc:Choice>
        <mc:Fallback xmlns="">
          <p:sp>
            <p:nvSpPr>
              <p:cNvPr id="1028" name="TextBox 1027">
                <a:extLst>
                  <a:ext uri="{FF2B5EF4-FFF2-40B4-BE49-F238E27FC236}">
                    <a16:creationId xmlns:a16="http://schemas.microsoft.com/office/drawing/2014/main" id="{0E1AD0A0-DECC-B86B-E5F6-B7DD2805EC31}"/>
                  </a:ext>
                </a:extLst>
              </p:cNvPr>
              <p:cNvSpPr txBox="1">
                <a:spLocks noRot="1" noChangeAspect="1" noMove="1" noResize="1" noEditPoints="1" noAdjustHandles="1" noChangeArrowheads="1" noChangeShapeType="1" noTextEdit="1"/>
              </p:cNvSpPr>
              <p:nvPr/>
            </p:nvSpPr>
            <p:spPr>
              <a:xfrm>
                <a:off x="11408221" y="5191252"/>
                <a:ext cx="646981" cy="369332"/>
              </a:xfrm>
              <a:prstGeom prst="rect">
                <a:avLst/>
              </a:prstGeom>
              <a:blipFill>
                <a:blip r:embed="rId7"/>
                <a:stretch>
                  <a:fillRect/>
                </a:stretch>
              </a:blipFill>
            </p:spPr>
            <p:txBody>
              <a:bodyPr/>
              <a:lstStyle/>
              <a:p>
                <a:r>
                  <a:rPr lang="en-US">
                    <a:noFill/>
                  </a:rPr>
                  <a:t> </a:t>
                </a:r>
              </a:p>
            </p:txBody>
          </p:sp>
        </mc:Fallback>
      </mc:AlternateContent>
      <p:sp>
        <p:nvSpPr>
          <p:cNvPr id="1029" name="TextBox 1028">
            <a:extLst>
              <a:ext uri="{FF2B5EF4-FFF2-40B4-BE49-F238E27FC236}">
                <a16:creationId xmlns:a16="http://schemas.microsoft.com/office/drawing/2014/main" id="{A3105E01-2874-DEF2-8851-49A1D24E0905}"/>
              </a:ext>
            </a:extLst>
          </p:cNvPr>
          <p:cNvSpPr txBox="1"/>
          <p:nvPr/>
        </p:nvSpPr>
        <p:spPr>
          <a:xfrm>
            <a:off x="5771080" y="5284650"/>
            <a:ext cx="1569999" cy="369332"/>
          </a:xfrm>
          <a:prstGeom prst="rect">
            <a:avLst/>
          </a:prstGeom>
          <a:noFill/>
        </p:spPr>
        <p:txBody>
          <a:bodyPr wrap="square" rtlCol="0">
            <a:spAutoFit/>
          </a:bodyPr>
          <a:lstStyle/>
          <a:p>
            <a:r>
              <a:rPr lang="en-US"/>
              <a:t>Camera Frame</a:t>
            </a:r>
            <a:endParaRPr lang="en-GB"/>
          </a:p>
        </p:txBody>
      </p:sp>
      <p:sp>
        <p:nvSpPr>
          <p:cNvPr id="1032" name="TextBox 1031">
            <a:extLst>
              <a:ext uri="{FF2B5EF4-FFF2-40B4-BE49-F238E27FC236}">
                <a16:creationId xmlns:a16="http://schemas.microsoft.com/office/drawing/2014/main" id="{1E2AF4D2-4C49-6941-CC3A-34CBC613DE89}"/>
              </a:ext>
            </a:extLst>
          </p:cNvPr>
          <p:cNvSpPr txBox="1"/>
          <p:nvPr/>
        </p:nvSpPr>
        <p:spPr>
          <a:xfrm>
            <a:off x="9221212" y="3446474"/>
            <a:ext cx="1569999" cy="369332"/>
          </a:xfrm>
          <a:prstGeom prst="rect">
            <a:avLst/>
          </a:prstGeom>
          <a:noFill/>
        </p:spPr>
        <p:txBody>
          <a:bodyPr wrap="square" rtlCol="0">
            <a:spAutoFit/>
          </a:bodyPr>
          <a:lstStyle/>
          <a:p>
            <a:r>
              <a:rPr lang="en-US" err="1"/>
              <a:t>Aruco</a:t>
            </a:r>
            <a:r>
              <a:rPr lang="en-US"/>
              <a:t> Frame</a:t>
            </a:r>
            <a:endParaRPr lang="en-GB"/>
          </a:p>
        </p:txBody>
      </p:sp>
      <p:sp>
        <p:nvSpPr>
          <p:cNvPr id="1033" name="TextBox 1032">
            <a:extLst>
              <a:ext uri="{FF2B5EF4-FFF2-40B4-BE49-F238E27FC236}">
                <a16:creationId xmlns:a16="http://schemas.microsoft.com/office/drawing/2014/main" id="{3209DE6C-8C16-DF80-AB35-28E409890236}"/>
              </a:ext>
            </a:extLst>
          </p:cNvPr>
          <p:cNvSpPr txBox="1"/>
          <p:nvPr/>
        </p:nvSpPr>
        <p:spPr>
          <a:xfrm>
            <a:off x="10946711" y="4664908"/>
            <a:ext cx="1569999" cy="369332"/>
          </a:xfrm>
          <a:prstGeom prst="rect">
            <a:avLst/>
          </a:prstGeom>
          <a:noFill/>
        </p:spPr>
        <p:txBody>
          <a:bodyPr wrap="square" rtlCol="0">
            <a:spAutoFit/>
          </a:bodyPr>
          <a:lstStyle/>
          <a:p>
            <a:r>
              <a:rPr lang="en-US"/>
              <a:t>Robot Frame</a:t>
            </a:r>
            <a:endParaRPr lang="en-GB"/>
          </a:p>
        </p:txBody>
      </p:sp>
      <p:pic>
        <p:nvPicPr>
          <p:cNvPr id="1040" name="Graphic 1039" descr="Raised hand outline">
            <a:extLst>
              <a:ext uri="{FF2B5EF4-FFF2-40B4-BE49-F238E27FC236}">
                <a16:creationId xmlns:a16="http://schemas.microsoft.com/office/drawing/2014/main" id="{5A56B2EA-1513-67CD-AFB0-0A8B06A349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03057" y="2842853"/>
            <a:ext cx="914400" cy="914400"/>
          </a:xfrm>
          <a:prstGeom prst="rect">
            <a:avLst/>
          </a:prstGeom>
        </p:spPr>
      </p:pic>
      <p:sp>
        <p:nvSpPr>
          <p:cNvPr id="1041" name="TextBox 1040">
            <a:extLst>
              <a:ext uri="{FF2B5EF4-FFF2-40B4-BE49-F238E27FC236}">
                <a16:creationId xmlns:a16="http://schemas.microsoft.com/office/drawing/2014/main" id="{1CE3FFC3-DE8A-1947-2D8F-455FB9AFCAC0}"/>
              </a:ext>
            </a:extLst>
          </p:cNvPr>
          <p:cNvSpPr txBox="1"/>
          <p:nvPr/>
        </p:nvSpPr>
        <p:spPr>
          <a:xfrm>
            <a:off x="6970152" y="2459822"/>
            <a:ext cx="1569999" cy="369332"/>
          </a:xfrm>
          <a:prstGeom prst="rect">
            <a:avLst/>
          </a:prstGeom>
          <a:noFill/>
        </p:spPr>
        <p:txBody>
          <a:bodyPr wrap="square" rtlCol="0">
            <a:spAutoFit/>
          </a:bodyPr>
          <a:lstStyle/>
          <a:p>
            <a:r>
              <a:rPr lang="en-US"/>
              <a:t>Human Hand</a:t>
            </a:r>
            <a:endParaRPr lang="en-GB"/>
          </a:p>
        </p:txBody>
      </p:sp>
      <p:cxnSp>
        <p:nvCxnSpPr>
          <p:cNvPr id="1042" name="Straight Arrow Connector 1041">
            <a:extLst>
              <a:ext uri="{FF2B5EF4-FFF2-40B4-BE49-F238E27FC236}">
                <a16:creationId xmlns:a16="http://schemas.microsoft.com/office/drawing/2014/main" id="{27570395-969B-5203-B720-B47386D4BDBC}"/>
              </a:ext>
            </a:extLst>
          </p:cNvPr>
          <p:cNvCxnSpPr>
            <a:cxnSpLocks/>
          </p:cNvCxnSpPr>
          <p:nvPr/>
        </p:nvCxnSpPr>
        <p:spPr>
          <a:xfrm flipV="1">
            <a:off x="7448459" y="3492931"/>
            <a:ext cx="211798" cy="202303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5" name="Straight Arrow Connector 1044">
            <a:extLst>
              <a:ext uri="{FF2B5EF4-FFF2-40B4-BE49-F238E27FC236}">
                <a16:creationId xmlns:a16="http://schemas.microsoft.com/office/drawing/2014/main" id="{AF6C0C6A-B9D0-0F73-E57F-5C7338A70AE4}"/>
              </a:ext>
            </a:extLst>
          </p:cNvPr>
          <p:cNvCxnSpPr>
            <a:cxnSpLocks/>
          </p:cNvCxnSpPr>
          <p:nvPr/>
        </p:nvCxnSpPr>
        <p:spPr>
          <a:xfrm flipH="1" flipV="1">
            <a:off x="7660257" y="3503263"/>
            <a:ext cx="3217490" cy="1672618"/>
          </a:xfrm>
          <a:prstGeom prst="straightConnector1">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1050" name="Graphic 1049">
            <a:extLst>
              <a:ext uri="{FF2B5EF4-FFF2-40B4-BE49-F238E27FC236}">
                <a16:creationId xmlns:a16="http://schemas.microsoft.com/office/drawing/2014/main" id="{3C9D9539-4E32-84D3-BC91-8F2873CFDA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03971" y="946649"/>
            <a:ext cx="1685480" cy="1685480"/>
          </a:xfrm>
          <a:prstGeom prst="rect">
            <a:avLst/>
          </a:prstGeom>
        </p:spPr>
      </p:pic>
    </p:spTree>
    <p:extLst>
      <p:ext uri="{BB962C8B-B14F-4D97-AF65-F5344CB8AC3E}">
        <p14:creationId xmlns:p14="http://schemas.microsoft.com/office/powerpoint/2010/main" val="4031450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Human Detection</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0904" y="826482"/>
            <a:ext cx="7597566" cy="599872"/>
          </a:xfrm>
        </p:spPr>
        <p:txBody>
          <a:bodyPr/>
          <a:lstStyle/>
          <a:p>
            <a:pPr marL="0" indent="0">
              <a:buNone/>
            </a:pPr>
            <a:r>
              <a:rPr lang="en-US" sz="2400"/>
              <a:t>3.2. Estimate wrist position</a:t>
            </a:r>
          </a:p>
          <a:p>
            <a:pPr marL="0" indent="0">
              <a:buNone/>
            </a:pP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6" name="Picture 5" descr="A computer generated image of a machine&#10;&#10;Description automatically generated">
            <a:extLst>
              <a:ext uri="{FF2B5EF4-FFF2-40B4-BE49-F238E27FC236}">
                <a16:creationId xmlns:a16="http://schemas.microsoft.com/office/drawing/2014/main" id="{50C34597-A38D-A557-98B1-5B8FED88A61B}"/>
              </a:ext>
            </a:extLst>
          </p:cNvPr>
          <p:cNvPicPr>
            <a:picLocks noChangeAspect="1"/>
          </p:cNvPicPr>
          <p:nvPr/>
        </p:nvPicPr>
        <p:blipFill rotWithShape="1">
          <a:blip r:embed="rId3">
            <a:extLst>
              <a:ext uri="{28A0092B-C50C-407E-A947-70E740481C1C}">
                <a14:useLocalDpi xmlns:a14="http://schemas.microsoft.com/office/drawing/2010/main" val="0"/>
              </a:ext>
            </a:extLst>
          </a:blip>
          <a:srcRect r="13550"/>
          <a:stretch/>
        </p:blipFill>
        <p:spPr>
          <a:xfrm>
            <a:off x="6668697" y="1331595"/>
            <a:ext cx="5184567" cy="4194810"/>
          </a:xfrm>
          <a:prstGeom prst="rect">
            <a:avLst/>
          </a:prstGeom>
        </p:spPr>
      </p:pic>
      <p:pic>
        <p:nvPicPr>
          <p:cNvPr id="9" name="Picture 8" descr="A 3d model of a robot&#10;&#10;Description automatically generated">
            <a:extLst>
              <a:ext uri="{FF2B5EF4-FFF2-40B4-BE49-F238E27FC236}">
                <a16:creationId xmlns:a16="http://schemas.microsoft.com/office/drawing/2014/main" id="{8541F7F1-8244-F537-9B75-1AFA2EEE2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980" y="1331595"/>
            <a:ext cx="5184567" cy="4194810"/>
          </a:xfrm>
          <a:prstGeom prst="rect">
            <a:avLst/>
          </a:prstGeom>
        </p:spPr>
      </p:pic>
      <p:sp>
        <p:nvSpPr>
          <p:cNvPr id="10" name="TextBox 9">
            <a:extLst>
              <a:ext uri="{FF2B5EF4-FFF2-40B4-BE49-F238E27FC236}">
                <a16:creationId xmlns:a16="http://schemas.microsoft.com/office/drawing/2014/main" id="{44F99688-20B3-3229-036B-C8FE14693F2B}"/>
              </a:ext>
            </a:extLst>
          </p:cNvPr>
          <p:cNvSpPr txBox="1"/>
          <p:nvPr/>
        </p:nvSpPr>
        <p:spPr>
          <a:xfrm>
            <a:off x="1485619" y="5640308"/>
            <a:ext cx="3557769" cy="369332"/>
          </a:xfrm>
          <a:prstGeom prst="rect">
            <a:avLst/>
          </a:prstGeom>
          <a:noFill/>
        </p:spPr>
        <p:txBody>
          <a:bodyPr wrap="none" rtlCol="0">
            <a:spAutoFit/>
          </a:bodyPr>
          <a:lstStyle/>
          <a:p>
            <a:r>
              <a:rPr lang="en-US" i="1" err="1"/>
              <a:t>Aruco</a:t>
            </a:r>
            <a:r>
              <a:rPr lang="en-US" i="1"/>
              <a:t> Marker – Camera coordinates</a:t>
            </a:r>
          </a:p>
        </p:txBody>
      </p:sp>
      <p:sp>
        <p:nvSpPr>
          <p:cNvPr id="11" name="TextBox 10">
            <a:extLst>
              <a:ext uri="{FF2B5EF4-FFF2-40B4-BE49-F238E27FC236}">
                <a16:creationId xmlns:a16="http://schemas.microsoft.com/office/drawing/2014/main" id="{08A18F3C-4CCF-AD66-0810-1254CAC03251}"/>
              </a:ext>
            </a:extLst>
          </p:cNvPr>
          <p:cNvSpPr txBox="1"/>
          <p:nvPr/>
        </p:nvSpPr>
        <p:spPr>
          <a:xfrm>
            <a:off x="7604853" y="5640308"/>
            <a:ext cx="3312253" cy="369332"/>
          </a:xfrm>
          <a:prstGeom prst="rect">
            <a:avLst/>
          </a:prstGeom>
          <a:noFill/>
        </p:spPr>
        <p:txBody>
          <a:bodyPr wrap="none" rtlCol="0">
            <a:spAutoFit/>
          </a:bodyPr>
          <a:lstStyle/>
          <a:p>
            <a:r>
              <a:rPr lang="en-US" i="1"/>
              <a:t>Sphere position in Planning Scene</a:t>
            </a:r>
          </a:p>
        </p:txBody>
      </p:sp>
    </p:spTree>
    <p:extLst>
      <p:ext uri="{BB962C8B-B14F-4D97-AF65-F5344CB8AC3E}">
        <p14:creationId xmlns:p14="http://schemas.microsoft.com/office/powerpoint/2010/main" val="360885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Human Detection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6" name="Content Placeholder 5">
            <a:extLst>
              <a:ext uri="{FF2B5EF4-FFF2-40B4-BE49-F238E27FC236}">
                <a16:creationId xmlns:a16="http://schemas.microsoft.com/office/drawing/2014/main" id="{00A218ED-B777-B611-D38F-CF5EBDF17D94}"/>
              </a:ext>
            </a:extLst>
          </p:cNvPr>
          <p:cNvSpPr>
            <a:spLocks noGrp="1"/>
          </p:cNvSpPr>
          <p:nvPr>
            <p:ph sz="quarter" idx="13"/>
          </p:nvPr>
        </p:nvSpPr>
        <p:spPr>
          <a:xfrm>
            <a:off x="338736" y="1095225"/>
            <a:ext cx="11160431" cy="521139"/>
          </a:xfrm>
        </p:spPr>
        <p:txBody>
          <a:bodyPr/>
          <a:lstStyle/>
          <a:p>
            <a:pPr marL="0" indent="0">
              <a:buNone/>
            </a:pPr>
            <a:r>
              <a:rPr lang="en-US" sz="1800"/>
              <a:t>The position of human wrist is sent to the planning scene in AAPF Planner as a red sphere with d=0.218m </a:t>
            </a:r>
            <a:endParaRPr lang="en-GB" sz="1800"/>
          </a:p>
        </p:txBody>
      </p:sp>
      <p:sp>
        <p:nvSpPr>
          <p:cNvPr id="3" name="TextBox 2">
            <a:extLst>
              <a:ext uri="{FF2B5EF4-FFF2-40B4-BE49-F238E27FC236}">
                <a16:creationId xmlns:a16="http://schemas.microsoft.com/office/drawing/2014/main" id="{6502A0C9-283C-635C-5750-B21BE9611AA6}"/>
              </a:ext>
            </a:extLst>
          </p:cNvPr>
          <p:cNvSpPr txBox="1"/>
          <p:nvPr/>
        </p:nvSpPr>
        <p:spPr>
          <a:xfrm>
            <a:off x="7783912" y="5118005"/>
            <a:ext cx="1092479" cy="369332"/>
          </a:xfrm>
          <a:prstGeom prst="rect">
            <a:avLst/>
          </a:prstGeom>
          <a:noFill/>
        </p:spPr>
        <p:txBody>
          <a:bodyPr wrap="none" rtlCol="0">
            <a:spAutoFit/>
          </a:bodyPr>
          <a:lstStyle/>
          <a:p>
            <a:r>
              <a:rPr lang="en-US" i="1"/>
              <a:t>RVIZ view</a:t>
            </a:r>
          </a:p>
        </p:txBody>
      </p:sp>
      <p:grpSp>
        <p:nvGrpSpPr>
          <p:cNvPr id="7" name="Group 6">
            <a:extLst>
              <a:ext uri="{FF2B5EF4-FFF2-40B4-BE49-F238E27FC236}">
                <a16:creationId xmlns:a16="http://schemas.microsoft.com/office/drawing/2014/main" id="{C187B085-67B1-7912-A557-AB6C7E09B79C}"/>
              </a:ext>
            </a:extLst>
          </p:cNvPr>
          <p:cNvGrpSpPr/>
          <p:nvPr/>
        </p:nvGrpSpPr>
        <p:grpSpPr>
          <a:xfrm>
            <a:off x="2341546" y="1735263"/>
            <a:ext cx="7508907" cy="3387474"/>
            <a:chOff x="1084169" y="1737629"/>
            <a:chExt cx="7508907" cy="3387474"/>
          </a:xfrm>
        </p:grpSpPr>
        <p:pic>
          <p:nvPicPr>
            <p:cNvPr id="10" name="Picture 9">
              <a:extLst>
                <a:ext uri="{FF2B5EF4-FFF2-40B4-BE49-F238E27FC236}">
                  <a16:creationId xmlns:a16="http://schemas.microsoft.com/office/drawing/2014/main" id="{332D272D-2715-5538-2372-79781C406632}"/>
                </a:ext>
              </a:extLst>
            </p:cNvPr>
            <p:cNvPicPr>
              <a:picLocks noChangeAspect="1"/>
            </p:cNvPicPr>
            <p:nvPr/>
          </p:nvPicPr>
          <p:blipFill rotWithShape="1">
            <a:blip r:embed="rId3"/>
            <a:srcRect l="55644" t="33006" r="10658" b="3448"/>
            <a:stretch/>
          </p:blipFill>
          <p:spPr>
            <a:xfrm>
              <a:off x="5399539" y="1737629"/>
              <a:ext cx="3193537" cy="3387474"/>
            </a:xfrm>
            <a:prstGeom prst="rect">
              <a:avLst/>
            </a:prstGeom>
          </p:spPr>
        </p:pic>
        <p:pic>
          <p:nvPicPr>
            <p:cNvPr id="5" name="Picture 4">
              <a:extLst>
                <a:ext uri="{FF2B5EF4-FFF2-40B4-BE49-F238E27FC236}">
                  <a16:creationId xmlns:a16="http://schemas.microsoft.com/office/drawing/2014/main" id="{E8D4750E-FF53-8C02-CDC4-B2C904B8B62A}"/>
                </a:ext>
              </a:extLst>
            </p:cNvPr>
            <p:cNvPicPr>
              <a:picLocks noChangeAspect="1"/>
            </p:cNvPicPr>
            <p:nvPr/>
          </p:nvPicPr>
          <p:blipFill rotWithShape="1">
            <a:blip r:embed="rId3"/>
            <a:srcRect l="3719" t="52977" r="65295" b="3840"/>
            <a:stretch/>
          </p:blipFill>
          <p:spPr>
            <a:xfrm>
              <a:off x="1084169" y="1737629"/>
              <a:ext cx="4315370" cy="3382742"/>
            </a:xfrm>
            <a:prstGeom prst="rect">
              <a:avLst/>
            </a:prstGeom>
          </p:spPr>
        </p:pic>
      </p:grpSp>
      <p:sp>
        <p:nvSpPr>
          <p:cNvPr id="8" name="TextBox 7">
            <a:extLst>
              <a:ext uri="{FF2B5EF4-FFF2-40B4-BE49-F238E27FC236}">
                <a16:creationId xmlns:a16="http://schemas.microsoft.com/office/drawing/2014/main" id="{DB5F289D-3C4E-87E5-2E26-050B0F68B704}"/>
              </a:ext>
            </a:extLst>
          </p:cNvPr>
          <p:cNvSpPr txBox="1"/>
          <p:nvPr/>
        </p:nvSpPr>
        <p:spPr>
          <a:xfrm>
            <a:off x="3800835" y="5118005"/>
            <a:ext cx="1396793" cy="369332"/>
          </a:xfrm>
          <a:prstGeom prst="rect">
            <a:avLst/>
          </a:prstGeom>
          <a:noFill/>
        </p:spPr>
        <p:txBody>
          <a:bodyPr wrap="none" rtlCol="0">
            <a:spAutoFit/>
          </a:bodyPr>
          <a:lstStyle/>
          <a:p>
            <a:r>
              <a:rPr lang="en-US" i="1"/>
              <a:t>Camera view</a:t>
            </a:r>
          </a:p>
        </p:txBody>
      </p:sp>
    </p:spTree>
    <p:extLst>
      <p:ext uri="{BB962C8B-B14F-4D97-AF65-F5344CB8AC3E}">
        <p14:creationId xmlns:p14="http://schemas.microsoft.com/office/powerpoint/2010/main" val="834041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r>
              <a:rPr lang="en-US"/>
              <a:t>4. RRT Algorithm</a:t>
            </a:r>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489939" y="1484769"/>
            <a:ext cx="6511835" cy="3888462"/>
          </a:xfrm>
        </p:spPr>
        <p:txBody>
          <a:bodyPr/>
          <a:lstStyle/>
          <a:p>
            <a:pPr>
              <a:lnSpc>
                <a:spcPct val="150000"/>
              </a:lnSpc>
              <a:spcBef>
                <a:spcPts val="1200"/>
              </a:spcBef>
            </a:pPr>
            <a:r>
              <a:rPr lang="en-US" sz="1800"/>
              <a:t>RRT (</a:t>
            </a:r>
            <a:r>
              <a:rPr lang="en-GB" sz="1800" b="0" i="0">
                <a:effectLst/>
                <a:highlight>
                  <a:srgbClr val="FFFFFF"/>
                </a:highlight>
              </a:rPr>
              <a:t>Rapidly exploring random tree</a:t>
            </a:r>
            <a:r>
              <a:rPr lang="en-US" sz="1800"/>
              <a:t>) is a sampling-based algorithm use for path planning in robotics.</a:t>
            </a:r>
          </a:p>
          <a:p>
            <a:pPr>
              <a:lnSpc>
                <a:spcPct val="150000"/>
              </a:lnSpc>
              <a:spcBef>
                <a:spcPts val="1200"/>
              </a:spcBef>
            </a:pPr>
            <a:r>
              <a:rPr lang="en-US" sz="1800"/>
              <a:t>Advantages:</a:t>
            </a:r>
          </a:p>
          <a:p>
            <a:pPr lvl="1">
              <a:lnSpc>
                <a:spcPct val="150000"/>
              </a:lnSpc>
              <a:spcBef>
                <a:spcPts val="1200"/>
              </a:spcBef>
            </a:pPr>
            <a:r>
              <a:rPr lang="en-US" sz="1800"/>
              <a:t>Handles high-dimensional configuration.</a:t>
            </a:r>
          </a:p>
          <a:p>
            <a:pPr lvl="1">
              <a:lnSpc>
                <a:spcPct val="150000"/>
              </a:lnSpc>
              <a:spcBef>
                <a:spcPts val="1200"/>
              </a:spcBef>
            </a:pPr>
            <a:r>
              <a:rPr lang="en-US" sz="1800"/>
              <a:t>Deals with complex obstacles and constraints.</a:t>
            </a:r>
          </a:p>
          <a:p>
            <a:pPr lvl="1">
              <a:lnSpc>
                <a:spcPct val="150000"/>
              </a:lnSpc>
              <a:spcBef>
                <a:spcPts val="1200"/>
              </a:spcBef>
            </a:pPr>
            <a:r>
              <a:rPr lang="en-US" sz="1800"/>
              <a:t>Low time complexity compared to A* and Dijkstra's algorithm.</a:t>
            </a: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5" name="Picture 4" descr="A diagram of a path&#10;&#10;Description automatically generated">
            <a:extLst>
              <a:ext uri="{FF2B5EF4-FFF2-40B4-BE49-F238E27FC236}">
                <a16:creationId xmlns:a16="http://schemas.microsoft.com/office/drawing/2014/main" id="{C540A8F6-C7DA-F813-4738-C8F9F236107D}"/>
              </a:ext>
            </a:extLst>
          </p:cNvPr>
          <p:cNvPicPr>
            <a:picLocks noChangeAspect="1"/>
          </p:cNvPicPr>
          <p:nvPr/>
        </p:nvPicPr>
        <p:blipFill>
          <a:blip r:embed="rId3"/>
          <a:stretch>
            <a:fillRect/>
          </a:stretch>
        </p:blipFill>
        <p:spPr>
          <a:xfrm>
            <a:off x="7001774" y="1994179"/>
            <a:ext cx="4487251" cy="2722635"/>
          </a:xfrm>
          <a:prstGeom prst="rect">
            <a:avLst/>
          </a:prstGeom>
          <a:ln>
            <a:solidFill>
              <a:schemeClr val="tx1"/>
            </a:solidFill>
          </a:ln>
        </p:spPr>
      </p:pic>
    </p:spTree>
    <p:extLst>
      <p:ext uri="{BB962C8B-B14F-4D97-AF65-F5344CB8AC3E}">
        <p14:creationId xmlns:p14="http://schemas.microsoft.com/office/powerpoint/2010/main" val="3092516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r>
              <a:rPr lang="en-US"/>
              <a:t>4. RRT Algorithm</a:t>
            </a:r>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338736" y="937623"/>
            <a:ext cx="11514528" cy="597880"/>
          </a:xfrm>
        </p:spPr>
        <p:txBody>
          <a:bodyPr/>
          <a:lstStyle/>
          <a:p>
            <a:pPr marL="0" indent="0">
              <a:spcBef>
                <a:spcPts val="1200"/>
              </a:spcBef>
              <a:buNone/>
            </a:pPr>
            <a:r>
              <a:rPr lang="en-US" sz="2400"/>
              <a:t>RRT in experimenting scenario: </a:t>
            </a: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21" name="TextBox 20">
            <a:extLst>
              <a:ext uri="{FF2B5EF4-FFF2-40B4-BE49-F238E27FC236}">
                <a16:creationId xmlns:a16="http://schemas.microsoft.com/office/drawing/2014/main" id="{7E08988F-177F-4FD8-B58D-50E42BA11324}"/>
              </a:ext>
            </a:extLst>
          </p:cNvPr>
          <p:cNvSpPr txBox="1"/>
          <p:nvPr/>
        </p:nvSpPr>
        <p:spPr>
          <a:xfrm>
            <a:off x="6096000" y="1924485"/>
            <a:ext cx="5646247" cy="3416320"/>
          </a:xfrm>
          <a:prstGeom prst="rect">
            <a:avLst/>
          </a:prstGeom>
          <a:noFill/>
        </p:spPr>
        <p:txBody>
          <a:bodyPr wrap="square" rtlCol="0">
            <a:spAutoFit/>
          </a:bodyPr>
          <a:lstStyle/>
          <a:p>
            <a:pPr>
              <a:lnSpc>
                <a:spcPct val="200000"/>
              </a:lnSpc>
            </a:pPr>
            <a:r>
              <a:rPr lang="en-US"/>
              <a:t>Notes: </a:t>
            </a:r>
          </a:p>
          <a:p>
            <a:pPr marL="536575" indent="-285750">
              <a:lnSpc>
                <a:spcPct val="200000"/>
              </a:lnSpc>
              <a:buFont typeface="Arial" panose="020B0604020202020204" pitchFamily="34" charset="0"/>
              <a:buChar char="•"/>
            </a:pPr>
            <a:r>
              <a:rPr lang="en-US" sz="1800"/>
              <a:t>Smooth trajectory.</a:t>
            </a:r>
          </a:p>
          <a:p>
            <a:pPr marL="536575" indent="-285750">
              <a:lnSpc>
                <a:spcPct val="200000"/>
              </a:lnSpc>
              <a:buFont typeface="Arial" panose="020B0604020202020204" pitchFamily="34" charset="0"/>
              <a:buChar char="•"/>
            </a:pPr>
            <a:r>
              <a:rPr lang="en-US" sz="1800"/>
              <a:t>The distance between robot and obstacles is narrow.</a:t>
            </a:r>
          </a:p>
          <a:p>
            <a:pPr marL="536575" indent="-285750">
              <a:lnSpc>
                <a:spcPct val="200000"/>
              </a:lnSpc>
              <a:buFont typeface="Arial" panose="020B0604020202020204" pitchFamily="34" charset="0"/>
              <a:buChar char="•"/>
            </a:pPr>
            <a:r>
              <a:rPr lang="en-US" sz="1800"/>
              <a:t>Not suitable in dynamic environments due to long replan time.</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endParaRPr lang="en-US"/>
          </a:p>
        </p:txBody>
      </p:sp>
      <p:pic>
        <p:nvPicPr>
          <p:cNvPr id="22" name="RRT">
            <a:hlinkClick r:id="" action="ppaction://media"/>
            <a:extLst>
              <a:ext uri="{FF2B5EF4-FFF2-40B4-BE49-F238E27FC236}">
                <a16:creationId xmlns:a16="http://schemas.microsoft.com/office/drawing/2014/main" id="{4B79C1A7-AE7A-E136-05D1-B39291668E4E}"/>
              </a:ext>
            </a:extLst>
          </p:cNvPr>
          <p:cNvPicPr>
            <a:picLocks noChangeAspect="1"/>
          </p:cNvPicPr>
          <p:nvPr>
            <a:videoFile r:link="rId1"/>
            <p:extLst>
              <p:ext uri="{DAA4B4D4-6D71-4841-9C94-3DE7FCFB9230}">
                <p14:media xmlns:p14="http://schemas.microsoft.com/office/powerpoint/2010/main" r:embed="rId2">
                  <p14:trim st="4711" end="3747"/>
                </p14:media>
              </p:ext>
            </p:extLst>
          </p:nvPr>
        </p:nvPicPr>
        <p:blipFill rotWithShape="1">
          <a:blip r:embed="rId5"/>
          <a:srcRect l="26087" r="20619" b="9058"/>
          <a:stretch/>
        </p:blipFill>
        <p:spPr>
          <a:xfrm>
            <a:off x="1341342" y="1535503"/>
            <a:ext cx="4304906" cy="4132126"/>
          </a:xfrm>
          <a:prstGeom prst="rect">
            <a:avLst/>
          </a:prstGeom>
        </p:spPr>
      </p:pic>
      <p:sp>
        <p:nvSpPr>
          <p:cNvPr id="23" name="TextBox 22">
            <a:extLst>
              <a:ext uri="{FF2B5EF4-FFF2-40B4-BE49-F238E27FC236}">
                <a16:creationId xmlns:a16="http://schemas.microsoft.com/office/drawing/2014/main" id="{D4CB880B-96F9-77AB-A9EF-3E708A42697B}"/>
              </a:ext>
            </a:extLst>
          </p:cNvPr>
          <p:cNvSpPr txBox="1"/>
          <p:nvPr/>
        </p:nvSpPr>
        <p:spPr>
          <a:xfrm>
            <a:off x="2204339" y="5735711"/>
            <a:ext cx="2578911" cy="369332"/>
          </a:xfrm>
          <a:prstGeom prst="rect">
            <a:avLst/>
          </a:prstGeom>
          <a:noFill/>
        </p:spPr>
        <p:txBody>
          <a:bodyPr wrap="none" rtlCol="0">
            <a:spAutoFit/>
          </a:bodyPr>
          <a:lstStyle/>
          <a:p>
            <a:r>
              <a:rPr lang="en-US" i="1"/>
              <a:t>Robot executing RRT path</a:t>
            </a:r>
          </a:p>
        </p:txBody>
      </p:sp>
    </p:spTree>
    <p:extLst>
      <p:ext uri="{BB962C8B-B14F-4D97-AF65-F5344CB8AC3E}">
        <p14:creationId xmlns:p14="http://schemas.microsoft.com/office/powerpoint/2010/main" val="151921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42"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r>
              <a:rPr lang="en-US"/>
              <a:t>5. AAPF Algorithm</a:t>
            </a:r>
          </a:p>
        </p:txBody>
      </p:sp>
      <mc:AlternateContent xmlns:mc="http://schemas.openxmlformats.org/markup-compatibility/2006" xmlns:a14="http://schemas.microsoft.com/office/drawing/2010/main">
        <mc:Choice Requires="a14">
          <p:sp>
            <p:nvSpPr>
              <p:cNvPr id="12" name="Chart Placeholder 11">
                <a:extLst>
                  <a:ext uri="{FF2B5EF4-FFF2-40B4-BE49-F238E27FC236}">
                    <a16:creationId xmlns:a16="http://schemas.microsoft.com/office/drawing/2014/main" id="{004E4F0F-B5A6-9B61-317E-BC855A9BB5D4}"/>
                  </a:ext>
                </a:extLst>
              </p:cNvPr>
              <p:cNvSpPr>
                <a:spLocks noGrp="1"/>
              </p:cNvSpPr>
              <p:nvPr>
                <p:ph type="chart" sz="quarter" idx="13"/>
              </p:nvPr>
            </p:nvSpPr>
            <p:spPr>
              <a:xfrm>
                <a:off x="0" y="1141543"/>
                <a:ext cx="6126306" cy="4655894"/>
              </a:xfrm>
            </p:spPr>
            <p:txBody>
              <a:bodyPr/>
              <a:lstStyle/>
              <a:p>
                <a:pPr marL="0" indent="0" algn="ctr">
                  <a:buNone/>
                </a:pPr>
                <a:r>
                  <a:rPr lang="en-US" sz="1600" b="1" u="sng"/>
                  <a:t>Artificial Potential Field</a:t>
                </a:r>
              </a:p>
              <a:p>
                <a:r>
                  <a:rPr lang="en-US" sz="1600" b="1"/>
                  <a:t>Formula</a:t>
                </a:r>
                <a:r>
                  <a:rPr lang="en-US" sz="1600"/>
                  <a:t>:</a:t>
                </a:r>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𝑈</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𝑈</m:t>
                          </m:r>
                        </m:e>
                        <m:sub>
                          <m:r>
                            <a:rPr lang="en-US" sz="1600" b="0" i="1" smtClean="0">
                              <a:latin typeface="Cambria Math" panose="02040503050406030204" pitchFamily="18" charset="0"/>
                            </a:rPr>
                            <m:t>𝑎𝑡𝑡</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𝑈</m:t>
                          </m:r>
                        </m:e>
                        <m:sub>
                          <m:r>
                            <a:rPr lang="en-US" sz="1600" b="0" i="1" smtClean="0">
                              <a:latin typeface="Cambria Math" panose="02040503050406030204" pitchFamily="18" charset="0"/>
                            </a:rPr>
                            <m:t>𝑟𝑒𝑝</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oMath>
                  </m:oMathPara>
                </a14:m>
                <a:endParaRPr lang="en-US" sz="1600" b="0"/>
              </a:p>
              <a:p>
                <a:pPr marL="0" indent="0">
                  <a:buNone/>
                </a:pPr>
                <a:endParaRPr lang="en-US" sz="1600" b="0"/>
              </a:p>
              <a:p>
                <a:r>
                  <a:rPr lang="en-US" sz="1600" b="1"/>
                  <a:t>Attractive field </a:t>
                </a:r>
                <a:r>
                  <a:rPr lang="en-US" sz="1600"/>
                  <a:t>that drives the robot to its goal config:</a:t>
                </a:r>
              </a:p>
              <a:p>
                <a:pPr marL="0" indent="0">
                  <a:buNone/>
                </a:pPr>
                <a:endParaRPr lang="en-US" sz="700"/>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𝑈</m:t>
                          </m:r>
                        </m:e>
                        <m:sub>
                          <m:r>
                            <a:rPr lang="en-US" sz="1600" b="0" i="1" smtClean="0">
                              <a:latin typeface="Cambria Math" panose="02040503050406030204" pitchFamily="18" charset="0"/>
                            </a:rPr>
                            <m:t>𝑎𝑡𝑡</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𝑎𝑡𝑡</m:t>
                                  </m:r>
                                </m:sub>
                              </m:sSub>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𝑑</m:t>
                                  </m:r>
                                </m:e>
                                <m:sup>
                                  <m:r>
                                    <a:rPr lang="en-US" sz="1600" b="0" i="1" smtClean="0">
                                      <a:latin typeface="Cambria Math" panose="02040503050406030204" pitchFamily="18" charset="0"/>
                                    </a:rPr>
                                    <m:t>2</m:t>
                                  </m:r>
                                </m:sup>
                              </m:s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𝑔𝑜𝑎𝑙</m:t>
                                      </m:r>
                                    </m:sub>
                                  </m:sSub>
                                </m:e>
                              </m:d>
                              <m:r>
                                <a:rPr lang="en-US" sz="1600" b="0" i="1" smtClean="0">
                                  <a:latin typeface="Cambria Math" panose="02040503050406030204" pitchFamily="18" charset="0"/>
                                </a:rPr>
                                <m:t>,  </m:t>
                              </m:r>
                              <m:r>
                                <a:rPr lang="en-US" sz="1600" b="0" i="1" smtClean="0">
                                  <a:latin typeface="Cambria Math" panose="02040503050406030204" pitchFamily="18" charset="0"/>
                                </a:rPr>
                                <m:t>𝑑</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𝑔𝑜𝑎𝑙</m:t>
                                      </m:r>
                                    </m:sub>
                                  </m:sSub>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𝑎𝑡𝑡</m:t>
                                  </m:r>
                                </m:sub>
                              </m:sSub>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𝑎𝑡𝑡</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𝑎𝑡𝑡</m:t>
                                  </m:r>
                                </m:sub>
                              </m:sSub>
                              <m:r>
                                <a:rPr lang="en-US" sz="1600" b="0" i="1" smtClean="0">
                                  <a:latin typeface="Cambria Math" panose="02040503050406030204" pitchFamily="18" charset="0"/>
                                </a:rPr>
                                <m:t>𝑑</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𝑔𝑜𝑎𝑙</m:t>
                                      </m:r>
                                    </m:sub>
                                  </m:sSub>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𝜉</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𝑎𝑡𝑡</m:t>
                                          </m:r>
                                        </m:sub>
                                      </m:sSub>
                                    </m:e>
                                  </m:d>
                                </m:e>
                                <m:sup>
                                  <m:r>
                                    <a:rPr lang="en-US" sz="1600" b="0" i="1" smtClean="0">
                                      <a:latin typeface="Cambria Math" panose="02040503050406030204" pitchFamily="18" charset="0"/>
                                    </a:rPr>
                                    <m:t>2</m:t>
                                  </m:r>
                                </m:sup>
                              </m:sSup>
                              <m:r>
                                <a:rPr lang="en-US" sz="1600" b="0" i="1" smtClean="0">
                                  <a:latin typeface="Cambria Math" panose="02040503050406030204" pitchFamily="18" charset="0"/>
                                </a:rPr>
                                <m:t>, </m:t>
                              </m:r>
                              <m:r>
                                <a:rPr lang="en-US" sz="1600" i="1">
                                  <a:latin typeface="Cambria Math" panose="02040503050406030204" pitchFamily="18" charset="0"/>
                                </a:rPr>
                                <m:t>𝑑</m:t>
                              </m:r>
                              <m:d>
                                <m:dPr>
                                  <m:ctrlPr>
                                    <a:rPr lang="en-US" sz="1600" i="1">
                                      <a:latin typeface="Cambria Math" panose="02040503050406030204" pitchFamily="18" charset="0"/>
                                    </a:rPr>
                                  </m:ctrlPr>
                                </m:dPr>
                                <m:e>
                                  <m:r>
                                    <a:rPr lang="en-US" sz="1600" i="1">
                                      <a:latin typeface="Cambria Math" panose="02040503050406030204" pitchFamily="18" charset="0"/>
                                    </a:rPr>
                                    <m:t>𝑞</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i="1">
                                          <a:latin typeface="Cambria Math" panose="02040503050406030204" pitchFamily="18" charset="0"/>
                                        </a:rPr>
                                        <m:t>𝑔𝑜𝑎𝑙</m:t>
                                      </m:r>
                                    </m:sub>
                                  </m:sSub>
                                </m:e>
                              </m:d>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𝑎𝑡𝑡</m:t>
                                  </m:r>
                                </m:sub>
                              </m:sSub>
                            </m:e>
                          </m:eqArr>
                        </m:e>
                      </m:d>
                    </m:oMath>
                  </m:oMathPara>
                </a14:m>
                <a:endParaRPr lang="en-US" sz="1600"/>
              </a:p>
              <a:p>
                <a:pPr marL="0" indent="0">
                  <a:buNone/>
                </a:pPr>
                <a:endParaRPr lang="en-US" sz="1600"/>
              </a:p>
              <a:p>
                <a:r>
                  <a:rPr lang="en-US" sz="1600" b="1"/>
                  <a:t>Repulsive field</a:t>
                </a:r>
                <a:r>
                  <a:rPr lang="en-US" sz="1600"/>
                  <a:t> push the robot config away from the obstacles:</a:t>
                </a:r>
              </a:p>
              <a:p>
                <a:pPr marL="0" indent="0">
                  <a:buNone/>
                </a:pPr>
                <a:endParaRPr lang="en-US" sz="700"/>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𝑈</m:t>
                          </m:r>
                        </m:e>
                        <m:sub>
                          <m:r>
                            <a:rPr lang="en-US" sz="1600" b="0" i="1" smtClean="0">
                              <a:latin typeface="Cambria Math" panose="02040503050406030204" pitchFamily="18" charset="0"/>
                            </a:rPr>
                            <m:t>𝑟𝑒𝑝</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𝑟𝑒𝑝</m:t>
                                  </m:r>
                                </m:sub>
                              </m:sSub>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𝑟𝑒𝑝</m:t>
                                          </m:r>
                                        </m:sub>
                                      </m:sSub>
                                    </m:den>
                                  </m:f>
                                </m:e>
                              </m:d>
                              <m:r>
                                <a:rPr lang="en-US" sz="1600" b="0" i="1" smtClean="0">
                                  <a:latin typeface="Cambria Math" panose="02040503050406030204" pitchFamily="18" charset="0"/>
                                </a:rPr>
                                <m:t>, </m:t>
                              </m:r>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𝑟𝑒𝑝</m:t>
                                  </m:r>
                                </m:sub>
                              </m:sSub>
                            </m:e>
                            <m:e>
                              <m:r>
                                <a:rPr lang="en-US" sz="1600" i="1">
                                  <a:latin typeface="Cambria Math" panose="02040503050406030204" pitchFamily="18" charset="0"/>
                                </a:rPr>
                                <m:t>0,</m:t>
                              </m:r>
                              <m:r>
                                <a:rPr lang="en-US" sz="1600" b="0" i="1" smtClean="0">
                                  <a:latin typeface="Cambria Math" panose="02040503050406030204" pitchFamily="18" charset="0"/>
                                </a:rPr>
                                <m:t>                  </m:t>
                              </m:r>
                              <m:r>
                                <a:rPr lang="en-US" sz="1600" i="1">
                                  <a:latin typeface="Cambria Math" panose="02040503050406030204" pitchFamily="18" charset="0"/>
                                </a:rPr>
                                <m:t>𝐷</m:t>
                              </m:r>
                              <m:d>
                                <m:dPr>
                                  <m:ctrlPr>
                                    <a:rPr lang="en-US" sz="1600" i="1">
                                      <a:latin typeface="Cambria Math" panose="02040503050406030204" pitchFamily="18" charset="0"/>
                                    </a:rPr>
                                  </m:ctrlPr>
                                </m:dPr>
                                <m:e>
                                  <m:r>
                                    <a:rPr lang="en-US" sz="1600" i="1">
                                      <a:latin typeface="Cambria Math" panose="02040503050406030204" pitchFamily="18" charset="0"/>
                                    </a:rPr>
                                    <m:t>𝑞</m:t>
                                  </m:r>
                                </m:e>
                              </m:d>
                              <m:r>
                                <a:rPr lang="en-US" sz="1600" b="0" i="1" smtClean="0">
                                  <a:latin typeface="Cambria Math" panose="02040503050406030204" pitchFamily="18" charset="0"/>
                                </a:rPr>
                                <m:t>&gt;</m:t>
                              </m:r>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𝑟𝑒𝑝</m:t>
                                  </m:r>
                                </m:sub>
                              </m:sSub>
                            </m:e>
                          </m:eqArr>
                        </m:e>
                      </m:d>
                    </m:oMath>
                  </m:oMathPara>
                </a14:m>
                <a:endParaRPr lang="en-US" sz="1800" b="1"/>
              </a:p>
            </p:txBody>
          </p:sp>
        </mc:Choice>
        <mc:Fallback xmlns="">
          <p:sp>
            <p:nvSpPr>
              <p:cNvPr id="12" name="Chart Placeholder 11">
                <a:extLst>
                  <a:ext uri="{FF2B5EF4-FFF2-40B4-BE49-F238E27FC236}">
                    <a16:creationId xmlns:a16="http://schemas.microsoft.com/office/drawing/2014/main" id="{004E4F0F-B5A6-9B61-317E-BC855A9BB5D4}"/>
                  </a:ext>
                </a:extLst>
              </p:cNvPr>
              <p:cNvSpPr>
                <a:spLocks noGrp="1" noRot="1" noChangeAspect="1" noMove="1" noResize="1" noEditPoints="1" noAdjustHandles="1" noChangeArrowheads="1" noChangeShapeType="1" noTextEdit="1"/>
              </p:cNvSpPr>
              <p:nvPr>
                <p:ph type="chart" sz="quarter" idx="13"/>
              </p:nvPr>
            </p:nvSpPr>
            <p:spPr>
              <a:xfrm>
                <a:off x="0" y="1141543"/>
                <a:ext cx="6126306" cy="4655894"/>
              </a:xfrm>
              <a:blipFill>
                <a:blip r:embed="rId3"/>
                <a:stretch>
                  <a:fillRect l="-398" t="-10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Picture Placeholder 12">
                <a:extLst>
                  <a:ext uri="{FF2B5EF4-FFF2-40B4-BE49-F238E27FC236}">
                    <a16:creationId xmlns:a16="http://schemas.microsoft.com/office/drawing/2014/main" id="{01E385E3-E60C-8D7F-AA9F-708022695622}"/>
                  </a:ext>
                </a:extLst>
              </p:cNvPr>
              <p:cNvSpPr>
                <a:spLocks noGrp="1"/>
              </p:cNvSpPr>
              <p:nvPr>
                <p:ph type="pic" sz="quarter" idx="14"/>
              </p:nvPr>
            </p:nvSpPr>
            <p:spPr>
              <a:xfrm>
                <a:off x="6123664" y="1141543"/>
                <a:ext cx="6065693" cy="4951007"/>
              </a:xfrm>
            </p:spPr>
            <p:txBody>
              <a:bodyPr/>
              <a:lstStyle/>
              <a:p>
                <a:pPr marL="0" indent="0" algn="ctr">
                  <a:buNone/>
                </a:pPr>
                <a:r>
                  <a:rPr lang="en-US" sz="1600" b="1" u="sng"/>
                  <a:t>Adaptive Artificial Potential Field (AAPF)</a:t>
                </a:r>
              </a:p>
              <a:p>
                <a:r>
                  <a:rPr lang="en-US" sz="1600" b="1"/>
                  <a:t>Formula</a:t>
                </a:r>
                <a:r>
                  <a:rPr lang="en-US" sz="1600"/>
                  <a:t>:</a:t>
                </a:r>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𝑈</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𝑈</m:t>
                          </m:r>
                        </m:e>
                        <m:sub>
                          <m:r>
                            <a:rPr lang="en-US" sz="1600" b="0" i="1" smtClean="0">
                              <a:latin typeface="Cambria Math" panose="02040503050406030204" pitchFamily="18" charset="0"/>
                            </a:rPr>
                            <m:t>𝑎𝑡𝑡</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𝑈</m:t>
                          </m:r>
                        </m:e>
                        <m:sub>
                          <m:r>
                            <a:rPr lang="en-US" sz="1600" b="0" i="1" smtClean="0">
                              <a:latin typeface="Cambria Math" panose="02040503050406030204" pitchFamily="18" charset="0"/>
                            </a:rPr>
                            <m:t>𝑟𝑒𝑝</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oMath>
                  </m:oMathPara>
                </a14:m>
                <a:endParaRPr lang="en-US" sz="1600"/>
              </a:p>
              <a:p>
                <a:pPr marL="0" indent="0">
                  <a:buNone/>
                </a:pPr>
                <a:endParaRPr lang="en-US" sz="1600"/>
              </a:p>
              <a:p>
                <a:r>
                  <a:rPr lang="en-US" sz="1600" b="1"/>
                  <a:t>Attractive field </a:t>
                </a:r>
                <a:r>
                  <a:rPr lang="en-US" sz="1600"/>
                  <a:t>that drives the robot to its goal config:</a:t>
                </a:r>
              </a:p>
              <a:p>
                <a:pPr marL="0" indent="0">
                  <a:buNone/>
                </a:pPr>
                <a:endParaRPr lang="en-US" sz="700"/>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𝑈</m:t>
                          </m:r>
                        </m:e>
                        <m:sub>
                          <m:r>
                            <a:rPr lang="en-US" sz="1600" b="0" i="1" smtClean="0">
                              <a:latin typeface="Cambria Math" panose="02040503050406030204" pitchFamily="18" charset="0"/>
                            </a:rPr>
                            <m:t>𝑎𝑡𝑡</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𝑎𝑡𝑡</m:t>
                                  </m:r>
                                </m:sub>
                              </m:sSub>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𝑑</m:t>
                                  </m:r>
                                </m:e>
                                <m:sup>
                                  <m:r>
                                    <a:rPr lang="en-US" sz="1600" b="0" i="1" smtClean="0">
                                      <a:latin typeface="Cambria Math" panose="02040503050406030204" pitchFamily="18" charset="0"/>
                                    </a:rPr>
                                    <m:t>2</m:t>
                                  </m:r>
                                </m:sup>
                              </m:s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𝑔𝑜𝑎𝑙</m:t>
                                      </m:r>
                                    </m:sub>
                                  </m:sSub>
                                </m:e>
                              </m:d>
                              <m:r>
                                <a:rPr lang="en-US" sz="1600" b="0" i="1" smtClean="0">
                                  <a:latin typeface="Cambria Math" panose="02040503050406030204" pitchFamily="18" charset="0"/>
                                </a:rPr>
                                <m:t>,  </m:t>
                              </m:r>
                              <m:r>
                                <a:rPr lang="en-US" sz="1600" b="0" i="1" smtClean="0">
                                  <a:latin typeface="Cambria Math" panose="02040503050406030204" pitchFamily="18" charset="0"/>
                                </a:rPr>
                                <m:t>𝑑</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𝑔𝑜𝑎𝑙</m:t>
                                      </m:r>
                                    </m:sub>
                                  </m:sSub>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𝑎𝑡𝑡</m:t>
                                  </m:r>
                                </m:sub>
                              </m:sSub>
                            </m:e>
                            <m:e>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𝑎𝑡𝑡</m:t>
                                      </m:r>
                                    </m:sub>
                                  </m:sSub>
                                  <m:r>
                                    <a:rPr lang="en-US" sz="1600" b="0" i="1" smtClean="0">
                                      <a:latin typeface="Cambria Math" panose="02040503050406030204" pitchFamily="18" charset="0"/>
                                    </a:rPr>
                                    <m:t>𝐾</m:t>
                                  </m:r>
                                </m:e>
                                <m:sub>
                                  <m:r>
                                    <a:rPr lang="en-US" sz="1600" b="0" i="1" smtClean="0">
                                      <a:latin typeface="Cambria Math" panose="02040503050406030204" pitchFamily="18" charset="0"/>
                                    </a:rPr>
                                    <m:t>𝑎𝑡𝑡</m:t>
                                  </m:r>
                                </m:sub>
                              </m:sSub>
                              <m:r>
                                <a:rPr lang="en-US" sz="1600" b="0" i="1" smtClean="0">
                                  <a:latin typeface="Cambria Math" panose="02040503050406030204" pitchFamily="18" charset="0"/>
                                </a:rPr>
                                <m:t>𝑑</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𝑔𝑜𝑎𝑙</m:t>
                                      </m:r>
                                    </m:sub>
                                  </m:sSub>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𝜉</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𝑎𝑡𝑡</m:t>
                                          </m:r>
                                        </m:sub>
                                      </m:sSub>
                                    </m:e>
                                  </m:d>
                                </m:e>
                                <m:sup>
                                  <m:r>
                                    <a:rPr lang="en-US" sz="1600" b="0" i="1" smtClean="0">
                                      <a:latin typeface="Cambria Math" panose="02040503050406030204" pitchFamily="18" charset="0"/>
                                    </a:rPr>
                                    <m:t>2</m:t>
                                  </m:r>
                                </m:sup>
                              </m:sSup>
                              <m:r>
                                <a:rPr lang="en-US" sz="1600" b="0" i="1" smtClean="0">
                                  <a:latin typeface="Cambria Math" panose="02040503050406030204" pitchFamily="18" charset="0"/>
                                </a:rPr>
                                <m:t>, </m:t>
                              </m:r>
                              <m:r>
                                <a:rPr lang="en-US" sz="1600" i="1">
                                  <a:latin typeface="Cambria Math" panose="02040503050406030204" pitchFamily="18" charset="0"/>
                                </a:rPr>
                                <m:t>𝑑</m:t>
                              </m:r>
                              <m:d>
                                <m:dPr>
                                  <m:ctrlPr>
                                    <a:rPr lang="en-US" sz="1600" i="1">
                                      <a:latin typeface="Cambria Math" panose="02040503050406030204" pitchFamily="18" charset="0"/>
                                    </a:rPr>
                                  </m:ctrlPr>
                                </m:dPr>
                                <m:e>
                                  <m:r>
                                    <a:rPr lang="en-US" sz="1600" i="1">
                                      <a:latin typeface="Cambria Math" panose="02040503050406030204" pitchFamily="18" charset="0"/>
                                    </a:rPr>
                                    <m:t>𝑞</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i="1">
                                          <a:latin typeface="Cambria Math" panose="02040503050406030204" pitchFamily="18" charset="0"/>
                                        </a:rPr>
                                        <m:t>𝑔𝑜𝑎𝑙</m:t>
                                      </m:r>
                                    </m:sub>
                                  </m:sSub>
                                </m:e>
                              </m:d>
                              <m:r>
                                <a:rPr lang="en-US" sz="1600" b="0" i="1" smtClean="0">
                                  <a:latin typeface="Cambria Math" panose="02040503050406030204" pitchFamily="18" charset="0"/>
                                </a:rPr>
                                <m:t>&gt;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𝑎𝑡𝑡</m:t>
                                  </m:r>
                                </m:sub>
                              </m:sSub>
                            </m:e>
                          </m:eqArr>
                        </m:e>
                      </m:d>
                    </m:oMath>
                  </m:oMathPara>
                </a14:m>
                <a:endParaRPr lang="en-US" sz="1600"/>
              </a:p>
              <a:p>
                <a:pPr marL="0" indent="0">
                  <a:buNone/>
                </a:pPr>
                <a:endParaRPr lang="en-US" sz="1600"/>
              </a:p>
              <a:p>
                <a:r>
                  <a:rPr lang="en-US" sz="1600" b="1"/>
                  <a:t>Repulsive field</a:t>
                </a:r>
                <a:r>
                  <a:rPr lang="en-US" sz="1600"/>
                  <a:t> push the robot config away from the obstacles:</a:t>
                </a:r>
              </a:p>
              <a:p>
                <a:pPr marL="0" indent="0">
                  <a:buNone/>
                </a:pPr>
                <a:endParaRPr lang="en-US" sz="700"/>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𝑈</m:t>
                          </m:r>
                        </m:e>
                        <m:sub>
                          <m:r>
                            <a:rPr lang="en-US" sz="1600" b="0" i="1" smtClean="0">
                              <a:latin typeface="Cambria Math" panose="02040503050406030204" pitchFamily="18" charset="0"/>
                            </a:rPr>
                            <m:t>𝑟𝑒𝑝</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𝑟𝑒𝑝</m:t>
                                  </m:r>
                                </m:sub>
                              </m:sSub>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𝑟𝑒𝑝</m:t>
                                          </m:r>
                                        </m:sub>
                                      </m:sSub>
                                    </m:den>
                                  </m:f>
                                </m:e>
                              </m:d>
                              <m:f>
                                <m:fPr>
                                  <m:ctrlPr>
                                    <a:rPr lang="en-US" sz="1600" i="1">
                                      <a:latin typeface="Cambria Math" panose="02040503050406030204" pitchFamily="18" charset="0"/>
                                    </a:rPr>
                                  </m:ctrlPr>
                                </m:fPr>
                                <m:num>
                                  <m:r>
                                    <a:rPr lang="en-US" sz="1600" b="0" i="1" smtClean="0">
                                      <a:latin typeface="Cambria Math" panose="02040503050406030204" pitchFamily="18" charset="0"/>
                                    </a:rPr>
                                    <m:t>𝑑</m:t>
                                  </m:r>
                                  <m:d>
                                    <m:dPr>
                                      <m:ctrlPr>
                                        <a:rPr lang="en-US" sz="1600" i="1">
                                          <a:latin typeface="Cambria Math" panose="02040503050406030204" pitchFamily="18" charset="0"/>
                                        </a:rPr>
                                      </m:ctrlPr>
                                    </m:dPr>
                                    <m:e>
                                      <m:r>
                                        <a:rPr lang="en-US" sz="1600" i="1">
                                          <a:latin typeface="Cambria Math" panose="02040503050406030204" pitchFamily="18" charset="0"/>
                                        </a:rPr>
                                        <m:t>𝑞</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i="1">
                                              <a:latin typeface="Cambria Math" panose="02040503050406030204" pitchFamily="18" charset="0"/>
                                            </a:rPr>
                                            <m:t>𝑔𝑜𝑎𝑙</m:t>
                                          </m:r>
                                        </m:sub>
                                      </m:sSub>
                                    </m:e>
                                  </m:d>
                                </m:num>
                                <m:den>
                                  <m:r>
                                    <a:rPr lang="en-US" sz="1600" i="1">
                                      <a:latin typeface="Cambria Math" panose="02040503050406030204" pitchFamily="18" charset="0"/>
                                    </a:rPr>
                                    <m:t>1+</m:t>
                                  </m:r>
                                  <m:r>
                                    <a:rPr lang="en-US" sz="1600" b="0" i="1" smtClean="0">
                                      <a:latin typeface="Cambria Math" panose="02040503050406030204" pitchFamily="18" charset="0"/>
                                    </a:rPr>
                                    <m:t>𝑑</m:t>
                                  </m:r>
                                  <m:d>
                                    <m:dPr>
                                      <m:ctrlPr>
                                        <a:rPr lang="en-US" sz="1600" i="1">
                                          <a:latin typeface="Cambria Math" panose="02040503050406030204" pitchFamily="18" charset="0"/>
                                        </a:rPr>
                                      </m:ctrlPr>
                                    </m:dPr>
                                    <m:e>
                                      <m:r>
                                        <a:rPr lang="en-US" sz="1600" i="1">
                                          <a:latin typeface="Cambria Math" panose="02040503050406030204" pitchFamily="18" charset="0"/>
                                        </a:rPr>
                                        <m:t>𝑞</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i="1">
                                              <a:latin typeface="Cambria Math" panose="02040503050406030204" pitchFamily="18" charset="0"/>
                                            </a:rPr>
                                            <m:t>𝑔𝑜𝑎𝑙</m:t>
                                          </m:r>
                                        </m:sub>
                                      </m:sSub>
                                    </m:e>
                                  </m:d>
                                </m:den>
                              </m:f>
                              <m:r>
                                <a:rPr lang="en-US" sz="1600" i="1">
                                  <a:latin typeface="Cambria Math" panose="02040503050406030204" pitchFamily="18" charset="0"/>
                                </a:rPr>
                                <m:t>, </m:t>
                              </m:r>
                              <m:r>
                                <a:rPr lang="en-US" sz="1600" i="1">
                                  <a:latin typeface="Cambria Math" panose="02040503050406030204" pitchFamily="18" charset="0"/>
                                </a:rPr>
                                <m:t>𝐷</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𝑟𝑒𝑝</m:t>
                                  </m:r>
                                </m:sub>
                              </m:sSub>
                            </m:e>
                            <m:e>
                              <m:r>
                                <a:rPr lang="en-US" sz="1600" i="1">
                                  <a:latin typeface="Cambria Math" panose="02040503050406030204" pitchFamily="18" charset="0"/>
                                </a:rPr>
                                <m:t>0,</m:t>
                              </m:r>
                              <m:r>
                                <a:rPr lang="en-US" sz="1600" b="0" i="1" smtClean="0">
                                  <a:latin typeface="Cambria Math" panose="02040503050406030204" pitchFamily="18" charset="0"/>
                                </a:rPr>
                                <m:t>                  </m:t>
                              </m:r>
                              <m:r>
                                <a:rPr lang="en-US" sz="1600" i="1">
                                  <a:latin typeface="Cambria Math" panose="02040503050406030204" pitchFamily="18" charset="0"/>
                                </a:rPr>
                                <m:t>𝐷</m:t>
                              </m:r>
                              <m:d>
                                <m:dPr>
                                  <m:ctrlPr>
                                    <a:rPr lang="en-US" sz="1600" i="1">
                                      <a:latin typeface="Cambria Math" panose="02040503050406030204" pitchFamily="18" charset="0"/>
                                    </a:rPr>
                                  </m:ctrlPr>
                                </m:dPr>
                                <m:e>
                                  <m:r>
                                    <a:rPr lang="en-US" sz="1600" i="1">
                                      <a:latin typeface="Cambria Math" panose="02040503050406030204" pitchFamily="18" charset="0"/>
                                    </a:rPr>
                                    <m:t>𝑞</m:t>
                                  </m:r>
                                </m:e>
                              </m:d>
                              <m:r>
                                <a:rPr lang="en-US" sz="1600" b="0" i="1" smtClean="0">
                                  <a:latin typeface="Cambria Math" panose="02040503050406030204" pitchFamily="18" charset="0"/>
                                </a:rPr>
                                <m:t>&gt;</m:t>
                              </m:r>
                              <m:sSub>
                                <m:sSubPr>
                                  <m:ctrlPr>
                                    <a:rPr lang="en-US" sz="1600" i="1">
                                      <a:latin typeface="Cambria Math" panose="02040503050406030204" pitchFamily="18" charset="0"/>
                                    </a:rPr>
                                  </m:ctrlPr>
                                </m:sSubPr>
                                <m:e>
                                  <m:r>
                                    <a:rPr lang="en-US" sz="1600" i="1">
                                      <a:latin typeface="Cambria Math" panose="02040503050406030204" pitchFamily="18" charset="0"/>
                                    </a:rPr>
                                    <m:t>𝐷</m:t>
                                  </m:r>
                                </m:e>
                                <m:sub>
                                  <m:r>
                                    <a:rPr lang="en-US" sz="1600" i="1">
                                      <a:latin typeface="Cambria Math" panose="02040503050406030204" pitchFamily="18" charset="0"/>
                                    </a:rPr>
                                    <m:t>𝑟𝑒𝑝</m:t>
                                  </m:r>
                                </m:sub>
                              </m:sSub>
                            </m:e>
                          </m:eqArr>
                        </m:e>
                      </m:d>
                    </m:oMath>
                  </m:oMathPara>
                </a14:m>
                <a:endParaRPr lang="en-US" sz="1700"/>
              </a:p>
            </p:txBody>
          </p:sp>
        </mc:Choice>
        <mc:Fallback xmlns="">
          <p:sp>
            <p:nvSpPr>
              <p:cNvPr id="13" name="Picture Placeholder 12">
                <a:extLst>
                  <a:ext uri="{FF2B5EF4-FFF2-40B4-BE49-F238E27FC236}">
                    <a16:creationId xmlns:a16="http://schemas.microsoft.com/office/drawing/2014/main" id="{01E385E3-E60C-8D7F-AA9F-708022695622}"/>
                  </a:ext>
                </a:extLst>
              </p:cNvPr>
              <p:cNvSpPr>
                <a:spLocks noGrp="1" noRot="1" noChangeAspect="1" noMove="1" noResize="1" noEditPoints="1" noAdjustHandles="1" noChangeArrowheads="1" noChangeShapeType="1" noTextEdit="1"/>
              </p:cNvSpPr>
              <p:nvPr>
                <p:ph type="pic" sz="quarter" idx="14"/>
              </p:nvPr>
            </p:nvSpPr>
            <p:spPr>
              <a:xfrm>
                <a:off x="6123664" y="1141543"/>
                <a:ext cx="6065693" cy="4951007"/>
              </a:xfrm>
              <a:blipFill>
                <a:blip r:embed="rId4"/>
                <a:stretch>
                  <a:fillRect l="-402" t="-985" r="-201"/>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1AE40E05-3EA2-2550-1188-09CBCC14225D}"/>
              </a:ext>
            </a:extLst>
          </p:cNvPr>
          <p:cNvCxnSpPr>
            <a:cxnSpLocks/>
          </p:cNvCxnSpPr>
          <p:nvPr/>
        </p:nvCxnSpPr>
        <p:spPr>
          <a:xfrm>
            <a:off x="6126307" y="1104621"/>
            <a:ext cx="0" cy="526472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0600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r>
              <a:rPr lang="en-US"/>
              <a:t>5. AAPF Algorithm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205460" y="1294907"/>
                <a:ext cx="7029418" cy="3763010"/>
              </a:xfrm>
            </p:spPr>
            <p:txBody>
              <a:bodyPr/>
              <a:lstStyle/>
              <a:p>
                <a:r>
                  <a:rPr lang="en-US" sz="1800"/>
                  <a:t>AAPF (Adaptive Potential Field) is a path planning method base on modeling environment  as a potential field:</a:t>
                </a:r>
                <a:endParaRPr lang="en-US" sz="1800" b="0"/>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𝑈</m:t>
                      </m:r>
                      <m:r>
                        <a:rPr lang="en-US" sz="1800" b="0" i="1" smtClean="0">
                          <a:latin typeface="Cambria Math" panose="02040503050406030204" pitchFamily="18" charset="0"/>
                        </a:rPr>
                        <m:t>(</m:t>
                      </m:r>
                      <m:r>
                        <a:rPr lang="en-US" sz="1800" b="0" i="1" smtClean="0">
                          <a:latin typeface="Cambria Math" panose="02040503050406030204" pitchFamily="18" charset="0"/>
                        </a:rPr>
                        <m:t>𝑞</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𝑈</m:t>
                          </m:r>
                        </m:e>
                        <m:sub>
                          <m:r>
                            <a:rPr lang="en-US" sz="1800" b="0" i="1" smtClean="0">
                              <a:latin typeface="Cambria Math" panose="02040503050406030204" pitchFamily="18" charset="0"/>
                            </a:rPr>
                            <m:t>𝑎𝑡𝑡</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𝑞</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𝑈</m:t>
                          </m:r>
                        </m:e>
                        <m:sub>
                          <m:r>
                            <a:rPr lang="en-US" sz="1800" b="0" i="1" smtClean="0">
                              <a:latin typeface="Cambria Math" panose="02040503050406030204" pitchFamily="18" charset="0"/>
                            </a:rPr>
                            <m:t>𝑟𝑒𝑝</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𝑞</m:t>
                          </m:r>
                        </m:e>
                      </m:d>
                    </m:oMath>
                  </m:oMathPara>
                </a14:m>
                <a:endParaRPr lang="en-US" sz="1800" b="0"/>
              </a:p>
              <a:p>
                <a:pPr marL="0" indent="0">
                  <a:buNone/>
                </a:pPr>
                <a:endParaRPr lang="en-US" sz="1800" b="0"/>
              </a:p>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𝑈</m:t>
                        </m:r>
                      </m:e>
                      <m:sub>
                        <m:r>
                          <a:rPr lang="en-US" sz="1800" b="0" i="1" smtClean="0">
                            <a:latin typeface="Cambria Math" panose="02040503050406030204" pitchFamily="18" charset="0"/>
                          </a:rPr>
                          <m:t>𝑎𝑡𝑡</m:t>
                        </m:r>
                      </m:sub>
                    </m:sSub>
                  </m:oMath>
                </a14:m>
                <a:r>
                  <a:rPr lang="en-US" sz="1800"/>
                  <a:t> is attractive field – move to goal.</a:t>
                </a:r>
              </a:p>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𝑈</m:t>
                        </m:r>
                      </m:e>
                      <m:sub>
                        <m:r>
                          <a:rPr lang="en-US" sz="1800" b="0" i="1" smtClean="0">
                            <a:latin typeface="Cambria Math" panose="02040503050406030204" pitchFamily="18" charset="0"/>
                          </a:rPr>
                          <m:t>𝑟𝑒𝑝</m:t>
                        </m:r>
                      </m:sub>
                    </m:sSub>
                  </m:oMath>
                </a14:m>
                <a:r>
                  <a:rPr lang="en-US" sz="1800"/>
                  <a:t> is repulsive field – avoid obstacles.</a:t>
                </a:r>
              </a:p>
              <a:p>
                <a:pPr marL="0" indent="0">
                  <a:buNone/>
                </a:pPr>
                <a:endParaRPr lang="en-US" sz="1800"/>
              </a:p>
              <a:p>
                <a:pPr>
                  <a:buFont typeface="Wingdings" panose="05000000000000000000" pitchFamily="2" charset="2"/>
                  <a:buChar char="à"/>
                </a:pPr>
                <a:r>
                  <a:rPr lang="en-US" sz="1800">
                    <a:sym typeface="Wingdings" panose="05000000000000000000" pitchFamily="2" charset="2"/>
                  </a:rPr>
                  <a:t> Find Minima of U(q):</a:t>
                </a:r>
              </a:p>
              <a:p>
                <a:pPr marL="914400" lvl="2" indent="0">
                  <a:buNone/>
                </a:pPr>
                <a:r>
                  <a:rPr lang="en-US" sz="1800"/>
                  <a:t>		</a:t>
                </a:r>
                <a14:m>
                  <m:oMath xmlns:m="http://schemas.openxmlformats.org/officeDocument/2006/math">
                    <m:r>
                      <a:rPr lang="en-US" sz="1800" i="1" smtClean="0">
                        <a:latin typeface="Cambria Math" panose="02040503050406030204" pitchFamily="18" charset="0"/>
                      </a:rPr>
                      <m:t>𝜏</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𝑞</m:t>
                        </m:r>
                      </m:e>
                    </m:d>
                    <m:r>
                      <a:rPr lang="en-US" sz="1800" b="0" i="1" smtClean="0">
                        <a:latin typeface="Cambria Math" panose="02040503050406030204" pitchFamily="18" charset="0"/>
                      </a:rPr>
                      <m:t>=−</m:t>
                    </m:r>
                    <m:r>
                      <m:rPr>
                        <m:sty m:val="p"/>
                      </m:rPr>
                      <a:rPr lang="en-US" sz="1800" b="0" i="0" smtClean="0">
                        <a:latin typeface="Cambria Math" panose="02040503050406030204" pitchFamily="18" charset="0"/>
                      </a:rPr>
                      <m:t>∇</m:t>
                    </m:r>
                    <m:r>
                      <a:rPr lang="en-US" sz="1800" b="0" i="1" smtClean="0">
                        <a:latin typeface="Cambria Math" panose="02040503050406030204" pitchFamily="18" charset="0"/>
                      </a:rPr>
                      <m:t>𝑈</m:t>
                    </m:r>
                    <m:r>
                      <a:rPr lang="en-US" sz="1800" b="0" i="1" smtClean="0">
                        <a:latin typeface="Cambria Math" panose="02040503050406030204" pitchFamily="18" charset="0"/>
                      </a:rPr>
                      <m:t>(</m:t>
                    </m:r>
                    <m:r>
                      <a:rPr lang="en-US" sz="1800" b="0" i="1" smtClean="0">
                        <a:latin typeface="Cambria Math" panose="02040503050406030204" pitchFamily="18" charset="0"/>
                      </a:rPr>
                      <m:t>𝑞</m:t>
                    </m:r>
                    <m:r>
                      <a:rPr lang="en-US" sz="1800" b="0" i="1" smtClean="0">
                        <a:latin typeface="Cambria Math" panose="02040503050406030204" pitchFamily="18" charset="0"/>
                      </a:rPr>
                      <m:t>)</m:t>
                    </m:r>
                  </m:oMath>
                </a14:m>
                <a:endParaRPr lang="en-US" sz="1800"/>
              </a:p>
              <a:p>
                <a:pPr marL="914400" lvl="2" indent="0">
                  <a:buNone/>
                </a:pPr>
                <a:endParaRPr lang="en-US" sz="1800"/>
              </a:p>
              <a:p>
                <a:pPr marL="914400" lvl="2" indent="0">
                  <a:buNone/>
                </a:pPr>
                <a:r>
                  <a:rPr lang="en-US" sz="1800"/>
                  <a:t>Find Minima by Gradient Descent method</a:t>
                </a:r>
              </a:p>
            </p:txBody>
          </p:sp>
        </mc:Choice>
        <mc:Fallback xmlns="">
          <p:sp>
            <p:nvSpPr>
              <p:cNvPr id="3" name="Text Placeholder 2">
                <a:extLst>
                  <a:ext uri="{FF2B5EF4-FFF2-40B4-BE49-F238E27FC236}">
                    <a16:creationId xmlns:a16="http://schemas.microsoft.com/office/drawing/2014/main" id="{734CFAC5-863F-C743-EE8D-B9564CC43E47}"/>
                  </a:ext>
                </a:extLst>
              </p:cNvPr>
              <p:cNvSpPr>
                <a:spLocks noGrp="1" noRot="1" noChangeAspect="1" noMove="1" noResize="1" noEditPoints="1" noAdjustHandles="1" noChangeArrowheads="1" noChangeShapeType="1" noTextEdit="1"/>
              </p:cNvSpPr>
              <p:nvPr>
                <p:ph type="body" sz="quarter" idx="13"/>
              </p:nvPr>
            </p:nvSpPr>
            <p:spPr>
              <a:xfrm>
                <a:off x="205460" y="1294907"/>
                <a:ext cx="7029418" cy="3763010"/>
              </a:xfrm>
              <a:blipFill>
                <a:blip r:embed="rId3"/>
                <a:stretch>
                  <a:fillRect l="-607" t="-1456" b="-1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17</a:t>
            </a:fld>
            <a:endParaRPr lang="en-US"/>
          </a:p>
        </p:txBody>
      </p:sp>
      <p:pic>
        <p:nvPicPr>
          <p:cNvPr id="5" name="Picture 4" descr="A diagram of a mountain&#10;&#10;Description automatically generated with medium confidence">
            <a:extLst>
              <a:ext uri="{FF2B5EF4-FFF2-40B4-BE49-F238E27FC236}">
                <a16:creationId xmlns:a16="http://schemas.microsoft.com/office/drawing/2014/main" id="{A1A1AF21-FA11-E096-7DE1-9186A445D523}"/>
              </a:ext>
            </a:extLst>
          </p:cNvPr>
          <p:cNvPicPr>
            <a:picLocks noChangeAspect="1"/>
          </p:cNvPicPr>
          <p:nvPr/>
        </p:nvPicPr>
        <p:blipFill rotWithShape="1">
          <a:blip r:embed="rId4">
            <a:extLst>
              <a:ext uri="{28A0092B-C50C-407E-A947-70E740481C1C}">
                <a14:useLocalDpi xmlns:a14="http://schemas.microsoft.com/office/drawing/2010/main" val="0"/>
              </a:ext>
            </a:extLst>
          </a:blip>
          <a:srcRect l="8711" t="4473"/>
          <a:stretch/>
        </p:blipFill>
        <p:spPr>
          <a:xfrm>
            <a:off x="8879680" y="1884987"/>
            <a:ext cx="2776228" cy="2104738"/>
          </a:xfrm>
          <a:prstGeom prst="rect">
            <a:avLst/>
          </a:prstGeom>
        </p:spPr>
      </p:pic>
      <p:pic>
        <p:nvPicPr>
          <p:cNvPr id="6" name="Picture 5" descr="A blue and white grid&#10;&#10;Description automatically generated">
            <a:extLst>
              <a:ext uri="{FF2B5EF4-FFF2-40B4-BE49-F238E27FC236}">
                <a16:creationId xmlns:a16="http://schemas.microsoft.com/office/drawing/2014/main" id="{445F3161-AC74-73B0-E2EB-C0639D56A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238" y="2050743"/>
            <a:ext cx="2528362" cy="1938982"/>
          </a:xfrm>
          <a:prstGeom prst="rect">
            <a:avLst/>
          </a:prstGeom>
        </p:spPr>
      </p:pic>
      <p:sp>
        <p:nvSpPr>
          <p:cNvPr id="8" name="TextBox 7">
            <a:extLst>
              <a:ext uri="{FF2B5EF4-FFF2-40B4-BE49-F238E27FC236}">
                <a16:creationId xmlns:a16="http://schemas.microsoft.com/office/drawing/2014/main" id="{3FE2770C-5C65-8932-EE38-979F95921B04}"/>
              </a:ext>
            </a:extLst>
          </p:cNvPr>
          <p:cNvSpPr txBox="1"/>
          <p:nvPr/>
        </p:nvSpPr>
        <p:spPr>
          <a:xfrm>
            <a:off x="6703429" y="4222411"/>
            <a:ext cx="1559979" cy="369332"/>
          </a:xfrm>
          <a:prstGeom prst="rect">
            <a:avLst/>
          </a:prstGeom>
          <a:noFill/>
        </p:spPr>
        <p:txBody>
          <a:bodyPr wrap="none" rtlCol="0">
            <a:spAutoFit/>
          </a:bodyPr>
          <a:lstStyle/>
          <a:p>
            <a:r>
              <a:rPr lang="en-US" i="1"/>
              <a:t>Attractive field</a:t>
            </a:r>
          </a:p>
        </p:txBody>
      </p:sp>
      <p:sp>
        <p:nvSpPr>
          <p:cNvPr id="9" name="TextBox 8">
            <a:extLst>
              <a:ext uri="{FF2B5EF4-FFF2-40B4-BE49-F238E27FC236}">
                <a16:creationId xmlns:a16="http://schemas.microsoft.com/office/drawing/2014/main" id="{C27318A2-34B1-483A-89AA-5791577424E8}"/>
              </a:ext>
            </a:extLst>
          </p:cNvPr>
          <p:cNvSpPr txBox="1"/>
          <p:nvPr/>
        </p:nvSpPr>
        <p:spPr>
          <a:xfrm>
            <a:off x="9487804" y="4207664"/>
            <a:ext cx="1559979" cy="369332"/>
          </a:xfrm>
          <a:prstGeom prst="rect">
            <a:avLst/>
          </a:prstGeom>
          <a:noFill/>
        </p:spPr>
        <p:txBody>
          <a:bodyPr wrap="square" rtlCol="0">
            <a:spAutoFit/>
          </a:bodyPr>
          <a:lstStyle/>
          <a:p>
            <a:r>
              <a:rPr lang="en-US" i="1"/>
              <a:t>Repulsive field</a:t>
            </a:r>
          </a:p>
        </p:txBody>
      </p:sp>
    </p:spTree>
    <p:extLst>
      <p:ext uri="{BB962C8B-B14F-4D97-AF65-F5344CB8AC3E}">
        <p14:creationId xmlns:p14="http://schemas.microsoft.com/office/powerpoint/2010/main" val="2783665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D24D9-4234-9E97-0ED4-5EEF0278D2B3}"/>
              </a:ext>
            </a:extLst>
          </p:cNvPr>
          <p:cNvSpPr>
            <a:spLocks noGrp="1"/>
          </p:cNvSpPr>
          <p:nvPr>
            <p:ph type="title"/>
          </p:nvPr>
        </p:nvSpPr>
        <p:spPr/>
        <p:txBody>
          <a:bodyPr/>
          <a:lstStyle/>
          <a:p>
            <a:r>
              <a:rPr lang="en-US"/>
              <a:t>5. AAPF Algorithm</a:t>
            </a:r>
            <a:endParaRPr lang="en-GB"/>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9A47CCE-F6C5-3314-5EC5-F1D80DA38C89}"/>
                  </a:ext>
                </a:extLst>
              </p:cNvPr>
              <p:cNvSpPr>
                <a:spLocks noGrp="1"/>
              </p:cNvSpPr>
              <p:nvPr>
                <p:ph type="body" sz="quarter" idx="13"/>
              </p:nvPr>
            </p:nvSpPr>
            <p:spPr>
              <a:xfrm>
                <a:off x="337539" y="1032510"/>
                <a:ext cx="11713563" cy="4938713"/>
              </a:xfrm>
            </p:spPr>
            <p:txBody>
              <a:bodyPr/>
              <a:lstStyle/>
              <a:p>
                <a:pPr marL="0" indent="0">
                  <a:buNone/>
                </a:pPr>
                <a:r>
                  <a:rPr lang="en-US" sz="2400"/>
                  <a:t>Defining obstacles in C-space is complex </a:t>
                </a:r>
                <a:r>
                  <a:rPr lang="en-US" sz="2400">
                    <a:sym typeface="Wingdings" panose="05000000000000000000" pitchFamily="2" charset="2"/>
                  </a:rPr>
                  <a:t> Defining obstacle in Task space instead.</a:t>
                </a:r>
              </a:p>
              <a:p>
                <a:pPr marL="0" indent="0">
                  <a:buNone/>
                </a:pPr>
                <a:endParaRPr lang="en-US" sz="2400">
                  <a:sym typeface="Wingdings" panose="05000000000000000000" pitchFamily="2" charset="2"/>
                </a:endParaRP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𝑈</m:t>
                          </m:r>
                        </m:e>
                        <m:sub>
                          <m:r>
                            <a:rPr lang="en-US" sz="2400" b="0" i="1" smtClean="0">
                              <a:latin typeface="Cambria Math" panose="02040503050406030204" pitchFamily="18" charset="0"/>
                            </a:rPr>
                            <m:t>𝑟𝑒𝑝</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𝑟𝑒𝑝</m:t>
                                  </m:r>
                                </m:sub>
                              </m:sSub>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𝑡𝑎𝑠𝑘</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e>
                                      </m:d>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𝑡𝑎𝑠𝑘</m:t>
                                          </m:r>
                                        </m:sub>
                                      </m:sSub>
                                    </m:den>
                                  </m:f>
                                </m:e>
                              </m:d>
                              <m:f>
                                <m:fPr>
                                  <m:ctrlPr>
                                    <a:rPr lang="en-US" sz="2400" i="1">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e>
                                    <m:sub>
                                      <m:r>
                                        <a:rPr lang="en-US" sz="2400" b="0" i="1" smtClean="0">
                                          <a:latin typeface="Cambria Math" panose="02040503050406030204" pitchFamily="18" charset="0"/>
                                        </a:rPr>
                                        <m:t>𝑡𝑎𝑠𝑘</m:t>
                                      </m:r>
                                    </m:sub>
                                  </m:sSub>
                                  <m:d>
                                    <m:dPr>
                                      <m:ctrlPr>
                                        <a:rPr lang="en-US" sz="2400" i="1">
                                          <a:latin typeface="Cambria Math" panose="02040503050406030204" pitchFamily="18" charset="0"/>
                                        </a:rPr>
                                      </m:ctrlPr>
                                    </m:dPr>
                                    <m:e>
                                      <m:r>
                                        <a:rPr lang="en-US" sz="2400" i="1">
                                          <a:latin typeface="Cambria Math" panose="02040503050406030204" pitchFamily="18" charset="0"/>
                                        </a:rPr>
                                        <m:t>𝑞</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𝑔𝑜𝑎𝑙</m:t>
                                          </m:r>
                                        </m:sub>
                                      </m:sSub>
                                    </m:e>
                                  </m:d>
                                </m:num>
                                <m:den>
                                  <m:r>
                                    <a:rPr lang="en-US" sz="2400" i="1">
                                      <a:latin typeface="Cambria Math" panose="02040503050406030204" pitchFamily="18" charset="0"/>
                                    </a:rPr>
                                    <m:t>1+</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𝑑</m:t>
                                      </m:r>
                                    </m:e>
                                    <m:sub>
                                      <m:r>
                                        <a:rPr lang="en-US" sz="2400" b="0" i="1" smtClean="0">
                                          <a:latin typeface="Cambria Math" panose="02040503050406030204" pitchFamily="18" charset="0"/>
                                        </a:rPr>
                                        <m:t>𝑡𝑎𝑠𝑘</m:t>
                                      </m:r>
                                    </m:sub>
                                  </m:sSub>
                                  <m:d>
                                    <m:dPr>
                                      <m:ctrlPr>
                                        <a:rPr lang="en-US" sz="2400" i="1">
                                          <a:latin typeface="Cambria Math" panose="02040503050406030204" pitchFamily="18" charset="0"/>
                                        </a:rPr>
                                      </m:ctrlPr>
                                    </m:dPr>
                                    <m:e>
                                      <m:r>
                                        <a:rPr lang="en-US" sz="2400" i="1">
                                          <a:latin typeface="Cambria Math" panose="02040503050406030204" pitchFamily="18" charset="0"/>
                                        </a:rPr>
                                        <m:t>𝑞</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𝑔𝑜𝑎𝑙</m:t>
                                          </m:r>
                                        </m:sub>
                                      </m:sSub>
                                    </m:e>
                                  </m:d>
                                </m:den>
                              </m:f>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𝑡𝑎𝑠𝑘</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𝑟𝑒𝑝</m:t>
                                  </m:r>
                                </m:sub>
                              </m:sSub>
                            </m:e>
                            <m:e>
                              <m:r>
                                <a:rPr lang="en-US" sz="2400" i="1">
                                  <a:latin typeface="Cambria Math" panose="02040503050406030204" pitchFamily="18" charset="0"/>
                                </a:rPr>
                                <m:t>0,</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𝐷</m:t>
                                  </m:r>
                                </m:e>
                                <m:sub>
                                  <m:r>
                                    <a:rPr lang="en-US" sz="2400" b="0" i="1" smtClean="0">
                                      <a:latin typeface="Cambria Math" panose="02040503050406030204" pitchFamily="18" charset="0"/>
                                    </a:rPr>
                                    <m:t>𝑡𝑎𝑠𝑘</m:t>
                                  </m:r>
                                </m:sub>
                              </m:sSub>
                              <m:d>
                                <m:dPr>
                                  <m:ctrlPr>
                                    <a:rPr lang="en-US" sz="2400" i="1">
                                      <a:latin typeface="Cambria Math" panose="02040503050406030204" pitchFamily="18" charset="0"/>
                                    </a:rPr>
                                  </m:ctrlPr>
                                </m:dPr>
                                <m:e>
                                  <m:r>
                                    <a:rPr lang="en-US" sz="2400" i="1">
                                      <a:latin typeface="Cambria Math" panose="02040503050406030204" pitchFamily="18" charset="0"/>
                                    </a:rPr>
                                    <m:t>𝑞</m:t>
                                  </m:r>
                                </m:e>
                              </m:d>
                              <m:r>
                                <a:rPr lang="en-US" sz="2400" b="0" i="1" smtClean="0">
                                  <a:latin typeface="Cambria Math" panose="02040503050406030204" pitchFamily="18" charset="0"/>
                                </a:rPr>
                                <m:t>&gt;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𝑟𝑒𝑝</m:t>
                                  </m:r>
                                </m:sub>
                              </m:sSub>
                            </m:e>
                          </m:eqArr>
                        </m:e>
                      </m:d>
                    </m:oMath>
                  </m:oMathPara>
                </a14:m>
                <a:endParaRPr lang="en-US" sz="2400">
                  <a:sym typeface="Wingdings" panose="05000000000000000000" pitchFamily="2" charset="2"/>
                </a:endParaRPr>
              </a:p>
              <a:p>
                <a:pPr marL="0" indent="0">
                  <a:buNone/>
                </a:pPr>
                <a:r>
                  <a:rPr lang="en-US" sz="2400"/>
                  <a:t> while:</a:t>
                </a:r>
              </a:p>
              <a:p>
                <a:pPr marL="0" indent="0">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𝑡𝑎𝑠𝑘</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e>
                    </m:d>
                  </m:oMath>
                </a14:m>
                <a:r>
                  <a:rPr lang="en-GB" sz="2400"/>
                  <a:t> is the list of distance from each joint position to obstacle.</a:t>
                </a:r>
              </a:p>
              <a:p>
                <a:pPr marL="0" indent="0">
                  <a:buNone/>
                </a:pPr>
                <a:endParaRPr lang="en-GB" sz="20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𝑟𝑒𝑝</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𝑈</m:t>
                          </m:r>
                        </m:e>
                        <m:sub>
                          <m:r>
                            <a:rPr lang="en-US" sz="2400" b="0" i="1" smtClean="0">
                              <a:latin typeface="Cambria Math" panose="02040503050406030204" pitchFamily="18" charset="0"/>
                            </a:rPr>
                            <m:t>𝑟𝑒𝑝</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e>
                      </m:d>
                    </m:oMath>
                  </m:oMathPara>
                </a14:m>
                <a:endParaRPr lang="en-US" sz="2400" b="0"/>
              </a:p>
              <a:p>
                <a:pPr marL="0" indent="0">
                  <a:buNone/>
                </a:pPr>
                <a:endParaRPr lang="en-US" sz="600" b="0"/>
              </a:p>
              <a:p>
                <a:pPr marL="0" indent="0">
                  <a:buNone/>
                </a:pPr>
                <a:r>
                  <a:rPr lang="en-GB" sz="2400"/>
                  <a:t>If considering robot and environment is freeze at the time computing potential field:</a:t>
                </a:r>
              </a:p>
              <a:p>
                <a:pPr marL="0" indent="0">
                  <a:buNone/>
                </a:pPr>
                <a:endParaRPr lang="en-GB" sz="7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𝜏</m:t>
                          </m:r>
                        </m:e>
                        <m:sub>
                          <m:r>
                            <a:rPr lang="en-US" sz="2400" b="0" i="1" smtClean="0">
                              <a:latin typeface="Cambria Math" panose="02040503050406030204" pitchFamily="18" charset="0"/>
                            </a:rPr>
                            <m:t>𝑟𝑒𝑝</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𝑙𝑖𝑛𝑒𝑎𝑟</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𝑟𝑒𝑝</m:t>
                          </m:r>
                        </m:sub>
                      </m:sSub>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oMath>
                  </m:oMathPara>
                </a14:m>
                <a:endParaRPr lang="en-GB" sz="2400"/>
              </a:p>
            </p:txBody>
          </p:sp>
        </mc:Choice>
        <mc:Fallback xmlns="">
          <p:sp>
            <p:nvSpPr>
              <p:cNvPr id="3" name="Text Placeholder 2">
                <a:extLst>
                  <a:ext uri="{FF2B5EF4-FFF2-40B4-BE49-F238E27FC236}">
                    <a16:creationId xmlns:a16="http://schemas.microsoft.com/office/drawing/2014/main" id="{69A47CCE-F6C5-3314-5EC5-F1D80DA38C89}"/>
                  </a:ext>
                </a:extLst>
              </p:cNvPr>
              <p:cNvSpPr>
                <a:spLocks noGrp="1" noRot="1" noChangeAspect="1" noMove="1" noResize="1" noEditPoints="1" noAdjustHandles="1" noChangeArrowheads="1" noChangeShapeType="1" noTextEdit="1"/>
              </p:cNvSpPr>
              <p:nvPr>
                <p:ph type="body" sz="quarter" idx="13"/>
              </p:nvPr>
            </p:nvSpPr>
            <p:spPr>
              <a:xfrm>
                <a:off x="337539" y="1032510"/>
                <a:ext cx="11713563" cy="4938713"/>
              </a:xfrm>
              <a:blipFill>
                <a:blip r:embed="rId3"/>
                <a:stretch>
                  <a:fillRect l="-780" t="-1603" b="-394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1CCF56D-34C5-BE8D-9497-F5E5440888A9}"/>
              </a:ext>
            </a:extLst>
          </p:cNvPr>
          <p:cNvSpPr>
            <a:spLocks noGrp="1"/>
          </p:cNvSpPr>
          <p:nvPr>
            <p:ph type="sldNum" sz="quarter" idx="12"/>
          </p:nvPr>
        </p:nvSpPr>
        <p:spPr/>
        <p:txBody>
          <a:bodyPr/>
          <a:lstStyle/>
          <a:p>
            <a:fld id="{9EA0BE3B-158A-4EDF-80DC-E394A0D1600F}" type="slidenum">
              <a:rPr lang="en-US" smtClean="0"/>
              <a:pPr/>
              <a:t>18</a:t>
            </a:fld>
            <a:endParaRPr lang="en-US"/>
          </a:p>
        </p:txBody>
      </p:sp>
    </p:spTree>
    <p:extLst>
      <p:ext uri="{BB962C8B-B14F-4D97-AF65-F5344CB8AC3E}">
        <p14:creationId xmlns:p14="http://schemas.microsoft.com/office/powerpoint/2010/main" val="186261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F7776-ADC0-1E55-B74A-06853524187E}"/>
              </a:ext>
            </a:extLst>
          </p:cNvPr>
          <p:cNvSpPr>
            <a:spLocks noGrp="1"/>
          </p:cNvSpPr>
          <p:nvPr>
            <p:ph type="title"/>
          </p:nvPr>
        </p:nvSpPr>
        <p:spPr/>
        <p:txBody>
          <a:bodyPr/>
          <a:lstStyle/>
          <a:p>
            <a:r>
              <a:rPr lang="en-US"/>
              <a:t>5. AAPF Algorithm</a:t>
            </a:r>
          </a:p>
        </p:txBody>
      </p:sp>
      <p:sp>
        <p:nvSpPr>
          <p:cNvPr id="4" name="Slide Number Placeholder 3">
            <a:extLst>
              <a:ext uri="{FF2B5EF4-FFF2-40B4-BE49-F238E27FC236}">
                <a16:creationId xmlns:a16="http://schemas.microsoft.com/office/drawing/2014/main" id="{F5698848-D672-BABD-1C8C-91A789F825D9}"/>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6" name="Picture 5" descr="A green box with red and grey objects&#10;&#10;Description automatically generated">
            <a:extLst>
              <a:ext uri="{FF2B5EF4-FFF2-40B4-BE49-F238E27FC236}">
                <a16:creationId xmlns:a16="http://schemas.microsoft.com/office/drawing/2014/main" id="{9F73B95E-8CC0-DE0D-266D-112676189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363" y="929669"/>
            <a:ext cx="5251696" cy="4882199"/>
          </a:xfrm>
          <a:prstGeom prst="rect">
            <a:avLst/>
          </a:prstGeom>
        </p:spPr>
      </p:pic>
      <p:sp>
        <p:nvSpPr>
          <p:cNvPr id="7" name="TextBox 6">
            <a:extLst>
              <a:ext uri="{FF2B5EF4-FFF2-40B4-BE49-F238E27FC236}">
                <a16:creationId xmlns:a16="http://schemas.microsoft.com/office/drawing/2014/main" id="{9451793C-E9F3-CC9C-6F08-25A3B7FCF590}"/>
              </a:ext>
            </a:extLst>
          </p:cNvPr>
          <p:cNvSpPr txBox="1"/>
          <p:nvPr/>
        </p:nvSpPr>
        <p:spPr>
          <a:xfrm>
            <a:off x="859941" y="2388512"/>
            <a:ext cx="4308679" cy="1964512"/>
          </a:xfrm>
          <a:prstGeom prst="rect">
            <a:avLst/>
          </a:prstGeom>
          <a:noFill/>
        </p:spPr>
        <p:txBody>
          <a:bodyPr wrap="square" rtlCol="0">
            <a:spAutoFit/>
          </a:bodyPr>
          <a:lstStyle/>
          <a:p>
            <a:pPr>
              <a:lnSpc>
                <a:spcPct val="150000"/>
              </a:lnSpc>
            </a:pPr>
            <a:r>
              <a:rPr lang="en-US" sz="2800"/>
              <a:t>There are 6 control points:</a:t>
            </a:r>
          </a:p>
          <a:p>
            <a:pPr marL="285750" indent="-285750">
              <a:lnSpc>
                <a:spcPct val="150000"/>
              </a:lnSpc>
              <a:buFont typeface="Arial" panose="020B0604020202020204" pitchFamily="34" charset="0"/>
              <a:buChar char="•"/>
            </a:pPr>
            <a:r>
              <a:rPr lang="en-US" sz="2800"/>
              <a:t>Joint 2 to joint 6. </a:t>
            </a:r>
          </a:p>
          <a:p>
            <a:pPr marL="285750" indent="-285750">
              <a:lnSpc>
                <a:spcPct val="150000"/>
              </a:lnSpc>
              <a:buFont typeface="Arial" panose="020B0604020202020204" pitchFamily="34" charset="0"/>
              <a:buChar char="•"/>
            </a:pPr>
            <a:r>
              <a:rPr lang="en-US" sz="2800"/>
              <a:t>The end-effector.</a:t>
            </a:r>
          </a:p>
        </p:txBody>
      </p:sp>
      <p:sp>
        <p:nvSpPr>
          <p:cNvPr id="8" name="TextBox 7">
            <a:extLst>
              <a:ext uri="{FF2B5EF4-FFF2-40B4-BE49-F238E27FC236}">
                <a16:creationId xmlns:a16="http://schemas.microsoft.com/office/drawing/2014/main" id="{2CD00C65-B457-E782-74C0-7BFC62FAB98F}"/>
              </a:ext>
            </a:extLst>
          </p:cNvPr>
          <p:cNvSpPr txBox="1"/>
          <p:nvPr/>
        </p:nvSpPr>
        <p:spPr>
          <a:xfrm>
            <a:off x="7345646" y="5928331"/>
            <a:ext cx="2721130" cy="369332"/>
          </a:xfrm>
          <a:prstGeom prst="rect">
            <a:avLst/>
          </a:prstGeom>
          <a:noFill/>
        </p:spPr>
        <p:txBody>
          <a:bodyPr wrap="none" rtlCol="0">
            <a:spAutoFit/>
          </a:bodyPr>
          <a:lstStyle/>
          <a:p>
            <a:r>
              <a:rPr lang="en-US" i="1"/>
              <a:t>Control points visualization</a:t>
            </a:r>
          </a:p>
        </p:txBody>
      </p:sp>
    </p:spTree>
    <p:extLst>
      <p:ext uri="{BB962C8B-B14F-4D97-AF65-F5344CB8AC3E}">
        <p14:creationId xmlns:p14="http://schemas.microsoft.com/office/powerpoint/2010/main" val="609193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096940"/>
            <a:ext cx="9939184" cy="184362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600"/>
              <a:t>The development of human-collision avoidance behavior for robotic manipulator by combine RRT and adaptive potential field algorithm</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4035460"/>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a:t>Trinh Dam Nhan – 20195802</a:t>
            </a:r>
          </a:p>
          <a:p>
            <a:r>
              <a:rPr lang="en-US" sz="2400" b="0"/>
              <a:t>Nguyen  Van Thanh Tri - 20200634</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D24D9-4234-9E97-0ED4-5EEF0278D2B3}"/>
              </a:ext>
            </a:extLst>
          </p:cNvPr>
          <p:cNvSpPr>
            <a:spLocks noGrp="1"/>
          </p:cNvSpPr>
          <p:nvPr>
            <p:ph type="title"/>
          </p:nvPr>
        </p:nvSpPr>
        <p:spPr/>
        <p:txBody>
          <a:bodyPr/>
          <a:lstStyle/>
          <a:p>
            <a:r>
              <a:rPr lang="en-US"/>
              <a:t>5. AAPF Algorithm</a:t>
            </a:r>
            <a:endParaRPr lang="en-GB"/>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9A47CCE-F6C5-3314-5EC5-F1D80DA38C89}"/>
                  </a:ext>
                </a:extLst>
              </p:cNvPr>
              <p:cNvSpPr>
                <a:spLocks noGrp="1"/>
              </p:cNvSpPr>
              <p:nvPr>
                <p:ph type="body" sz="quarter" idx="13"/>
              </p:nvPr>
            </p:nvSpPr>
            <p:spPr>
              <a:xfrm>
                <a:off x="0" y="900431"/>
                <a:ext cx="12090400" cy="3610609"/>
              </a:xfrm>
            </p:spPr>
            <p:txBody>
              <a:bodyPr/>
              <a:lstStyle/>
              <a:p>
                <a:pPr marL="0" indent="0">
                  <a:buNone/>
                </a:pPr>
                <a:r>
                  <a:rPr lang="en-US" sz="1800"/>
                  <a:t>Since UR5 cannot control in force/torques mode, we will control it through </a:t>
                </a:r>
                <a:r>
                  <a:rPr lang="en-US" sz="1800" err="1"/>
                  <a:t>JointPositionTrajectory</a:t>
                </a:r>
                <a:r>
                  <a:rPr lang="en-US" sz="1800"/>
                  <a:t>.</a:t>
                </a:r>
              </a:p>
              <a:p>
                <a:pPr marL="0" indent="0">
                  <a:buNone/>
                </a:pPr>
                <a:endParaRPr lang="en-US" sz="500"/>
              </a:p>
              <a:p>
                <a:pPr marL="0" indent="0">
                  <a:buNone/>
                </a:pPr>
                <a:r>
                  <a:rPr lang="en-US" sz="1800"/>
                  <a:t>Gradient Descent Algorithm:</a:t>
                </a:r>
              </a:p>
              <a:p>
                <a:pPr marL="914400" lvl="1" indent="-457200">
                  <a:lnSpc>
                    <a:spcPct val="150000"/>
                  </a:lnSpc>
                  <a:buFont typeface="+mj-lt"/>
                  <a:buAutoNum type="arabicPeriod"/>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𝑠𝑡𝑎𝑟𝑡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𝑞</m:t>
                    </m:r>
                    <m:r>
                      <a:rPr lang="en-US" sz="1800" b="0" i="1" smtClean="0">
                        <a:latin typeface="Cambria Math" panose="02040503050406030204" pitchFamily="18" charset="0"/>
                      </a:rPr>
                      <m:t>(0)</m:t>
                    </m:r>
                  </m:oMath>
                </a14:m>
                <a:endParaRPr lang="en-US" sz="1800" b="0" i="1"/>
              </a:p>
              <a:p>
                <a:pPr marL="914400" lvl="1" indent="-457200">
                  <a:lnSpc>
                    <a:spcPct val="150000"/>
                  </a:lnSpc>
                  <a:buFont typeface="+mj-lt"/>
                  <a:buAutoNum type="arabicPeriod"/>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=0</m:t>
                    </m:r>
                  </m:oMath>
                </a14:m>
                <a:endParaRPr lang="en-US" sz="1800" b="0" i="1"/>
              </a:p>
              <a:p>
                <a:pPr marL="914400" lvl="1" indent="-457200">
                  <a:lnSpc>
                    <a:spcPct val="150000"/>
                  </a:lnSpc>
                  <a:buFont typeface="+mj-lt"/>
                  <a:buAutoNum type="arabicPeriod"/>
                </a:pPr>
                <a:r>
                  <a:rPr lang="en-US" sz="1800" i="1"/>
                  <a:t>While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𝑒</m:t>
                        </m:r>
                      </m:e>
                    </m:d>
                    <m:r>
                      <a:rPr lang="en-US" sz="1800" b="0" i="1" smtClean="0">
                        <a:latin typeface="Cambria Math" panose="02040503050406030204" pitchFamily="18" charset="0"/>
                      </a:rPr>
                      <m:t>&gt;0.01</m:t>
                    </m:r>
                  </m:oMath>
                </a14:m>
                <a:r>
                  <a:rPr lang="en-US" sz="1800" b="0"/>
                  <a:t> (rad) and </a:t>
                </a: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𝑚𝑎𝑥</m:t>
                        </m:r>
                      </m:sub>
                    </m:sSub>
                  </m:oMath>
                </a14:m>
                <a:r>
                  <a:rPr lang="en-US" sz="1800" b="0"/>
                  <a:t>do</a:t>
                </a:r>
              </a:p>
              <a:p>
                <a:pPr marL="1371600" lvl="2" indent="-457200">
                  <a:lnSpc>
                    <a:spcPct val="150000"/>
                  </a:lnSpc>
                  <a:buFont typeface="+mj-lt"/>
                  <a:buAutoNum type="arabicPeriod"/>
                </a:pPr>
                <a14:m>
                  <m:oMath xmlns:m="http://schemas.openxmlformats.org/officeDocument/2006/math">
                    <m:r>
                      <a:rPr lang="en-US" sz="1800" b="0" i="1" smtClean="0">
                        <a:latin typeface="Cambria Math" panose="02040503050406030204" pitchFamily="18" charset="0"/>
                      </a:rPr>
                      <m:t>𝑞</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r>
                          <a:rPr lang="en-US" sz="1800" b="0" i="1" smtClean="0">
                            <a:latin typeface="Cambria Math" panose="02040503050406030204" pitchFamily="18" charset="0"/>
                          </a:rPr>
                          <m:t>+1</m:t>
                        </m:r>
                      </m:e>
                    </m:d>
                    <m:r>
                      <a:rPr lang="en-US" sz="1800" b="0" i="1" smtClean="0">
                        <a:latin typeface="Cambria Math" panose="02040503050406030204" pitchFamily="18" charset="0"/>
                      </a:rPr>
                      <m:t>=</m:t>
                    </m:r>
                    <m:r>
                      <a:rPr lang="en-US" sz="1800" b="0" i="1" smtClean="0">
                        <a:latin typeface="Cambria Math" panose="02040503050406030204" pitchFamily="18" charset="0"/>
                      </a:rPr>
                      <m:t>𝑞</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
                      <a:rPr lang="en-US" sz="1800" b="0" i="1" smtClean="0">
                        <a:latin typeface="Cambria Math" panose="02040503050406030204" pitchFamily="18" charset="0"/>
                      </a:rPr>
                      <m:t>+</m:t>
                    </m:r>
                    <m:r>
                      <a:rPr lang="en-US" sz="1800" b="0" i="1" smtClean="0">
                        <a:latin typeface="Cambria Math" panose="02040503050406030204" pitchFamily="18" charset="0"/>
                      </a:rPr>
                      <m:t>𝛼</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𝜏</m:t>
                            </m:r>
                          </m:e>
                          <m:sub>
                            <m:r>
                              <a:rPr lang="en-US" sz="1800" b="0" i="1" smtClean="0">
                                <a:latin typeface="Cambria Math" panose="02040503050406030204" pitchFamily="18" charset="0"/>
                              </a:rPr>
                              <m:t>𝑎𝑡𝑡</m:t>
                            </m:r>
                          </m:sub>
                        </m:sSub>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𝜏</m:t>
                            </m:r>
                          </m:e>
                          <m:sub>
                            <m:r>
                              <a:rPr lang="en-US" sz="1800" b="0" i="1" smtClean="0">
                                <a:latin typeface="Cambria Math" panose="02040503050406030204" pitchFamily="18" charset="0"/>
                              </a:rPr>
                              <m:t>𝑟𝑒𝑝</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d>
                          <m:dPr>
                            <m:begChr m:val="‖"/>
                            <m:endChr m:val="‖"/>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𝜏</m:t>
                                </m:r>
                              </m:e>
                              <m:sub>
                                <m:r>
                                  <a:rPr lang="en-US" sz="1800" i="1">
                                    <a:latin typeface="Cambria Math" panose="02040503050406030204" pitchFamily="18" charset="0"/>
                                  </a:rPr>
                                  <m:t>𝑎𝑡𝑡</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sub>
                                </m:sSub>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𝜏</m:t>
                                </m:r>
                              </m:e>
                              <m:sub>
                                <m:r>
                                  <a:rPr lang="en-US" sz="1800" i="1">
                                    <a:latin typeface="Cambria Math" panose="02040503050406030204" pitchFamily="18" charset="0"/>
                                  </a:rPr>
                                  <m:t>𝑟𝑒𝑝</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sub>
                            </m:sSub>
                            <m:r>
                              <a:rPr lang="en-US" sz="1800" i="1">
                                <a:latin typeface="Cambria Math" panose="02040503050406030204" pitchFamily="18" charset="0"/>
                              </a:rPr>
                              <m:t>)</m:t>
                            </m:r>
                          </m:e>
                        </m:d>
                      </m:den>
                    </m:f>
                    <m:r>
                      <a:rPr lang="en-US" sz="1800" b="0" i="1" smtClean="0">
                        <a:latin typeface="Cambria Math" panose="02040503050406030204" pitchFamily="18" charset="0"/>
                      </a:rPr>
                      <m:t>)</m:t>
                    </m:r>
                  </m:oMath>
                </a14:m>
                <a:endParaRPr lang="en-US" sz="1800"/>
              </a:p>
              <a:p>
                <a:pPr marL="1371600" lvl="2" indent="-457200">
                  <a:lnSpc>
                    <a:spcPct val="150000"/>
                  </a:lnSpc>
                  <a:buFont typeface="+mj-lt"/>
                  <a:buAutoNum type="arabicPeriod"/>
                </a:pPr>
                <a14:m>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+1</m:t>
                    </m:r>
                  </m:oMath>
                </a14:m>
                <a:endParaRPr lang="en-US" sz="1800" b="0"/>
              </a:p>
              <a:p>
                <a:pPr marL="457200" lvl="1" indent="0">
                  <a:buNone/>
                </a:pPr>
                <a:endParaRPr lang="en-US" sz="1800"/>
              </a:p>
              <a:p>
                <a:pPr marL="0" indent="0">
                  <a:buNone/>
                </a:pPr>
                <a:endParaRPr lang="en-GB" sz="1800"/>
              </a:p>
            </p:txBody>
          </p:sp>
        </mc:Choice>
        <mc:Fallback xmlns="">
          <p:sp>
            <p:nvSpPr>
              <p:cNvPr id="3" name="Text Placeholder 2">
                <a:extLst>
                  <a:ext uri="{FF2B5EF4-FFF2-40B4-BE49-F238E27FC236}">
                    <a16:creationId xmlns:a16="http://schemas.microsoft.com/office/drawing/2014/main" id="{69A47CCE-F6C5-3314-5EC5-F1D80DA38C89}"/>
                  </a:ext>
                </a:extLst>
              </p:cNvPr>
              <p:cNvSpPr>
                <a:spLocks noGrp="1" noRot="1" noChangeAspect="1" noMove="1" noResize="1" noEditPoints="1" noAdjustHandles="1" noChangeArrowheads="1" noChangeShapeType="1" noTextEdit="1"/>
              </p:cNvSpPr>
              <p:nvPr>
                <p:ph type="body" sz="quarter" idx="13"/>
              </p:nvPr>
            </p:nvSpPr>
            <p:spPr>
              <a:xfrm>
                <a:off x="0" y="900431"/>
                <a:ext cx="12090400" cy="3610609"/>
              </a:xfrm>
              <a:blipFill>
                <a:blip r:embed="rId3"/>
                <a:stretch>
                  <a:fillRect l="-403" t="-1689" b="-84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1CCF56D-34C5-BE8D-9497-F5E5440888A9}"/>
              </a:ext>
            </a:extLst>
          </p:cNvPr>
          <p:cNvSpPr>
            <a:spLocks noGrp="1"/>
          </p:cNvSpPr>
          <p:nvPr>
            <p:ph type="sldNum" sz="quarter" idx="12"/>
          </p:nvPr>
        </p:nvSpPr>
        <p:spPr/>
        <p:txBody>
          <a:bodyPr/>
          <a:lstStyle/>
          <a:p>
            <a:fld id="{9EA0BE3B-158A-4EDF-80DC-E394A0D1600F}" type="slidenum">
              <a:rPr lang="en-US" smtClean="0"/>
              <a:pPr/>
              <a:t>20</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ADF49D-1220-C1C9-50A6-12FCC03F9F3F}"/>
                  </a:ext>
                </a:extLst>
              </p:cNvPr>
              <p:cNvSpPr txBox="1"/>
              <p:nvPr/>
            </p:nvSpPr>
            <p:spPr>
              <a:xfrm>
                <a:off x="6096000" y="1313992"/>
                <a:ext cx="6096000" cy="1597617"/>
              </a:xfrm>
              <a:prstGeom prst="rect">
                <a:avLst/>
              </a:prstGeom>
              <a:noFill/>
            </p:spPr>
            <p:txBody>
              <a:bodyPr wrap="square" rtlCol="0">
                <a:spAutoFit/>
              </a:bodyPr>
              <a:lstStyle/>
              <a:p>
                <a:pPr>
                  <a:lnSpc>
                    <a:spcPct val="150000"/>
                  </a:lnSpc>
                </a:pPr>
                <a:r>
                  <a:rPr lang="en-US" b="0">
                    <a:latin typeface="Cambria Math" panose="02040503050406030204" pitchFamily="18" charset="0"/>
                  </a:rPr>
                  <a:t>Where:</a:t>
                </a:r>
              </a:p>
              <a:p>
                <a:pPr marL="285750" indent="-28575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𝛼</m:t>
                    </m:r>
                  </m:oMath>
                </a14:m>
                <a:r>
                  <a:rPr lang="en-US"/>
                  <a:t>: learning rate – joint changing rate</a:t>
                </a:r>
              </a:p>
              <a:p>
                <a:pPr marL="285750" indent="-285750">
                  <a:lnSpc>
                    <a:spcPct val="150000"/>
                  </a:lnSpc>
                  <a:buFont typeface="Arial" panose="020B0604020202020204" pitchFamily="34" charset="0"/>
                  <a:buChar char="•"/>
                </a:pPr>
                <a14:m>
                  <m:oMath xmlns:m="http://schemas.openxmlformats.org/officeDocument/2006/math">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𝜏</m:t>
                            </m:r>
                          </m:e>
                          <m:sub>
                            <m:r>
                              <a:rPr lang="en-US" sz="1800" b="0" i="1" smtClean="0">
                                <a:latin typeface="Cambria Math" panose="02040503050406030204" pitchFamily="18" charset="0"/>
                              </a:rPr>
                              <m:t>𝑎𝑡𝑡</m:t>
                            </m:r>
                          </m:sub>
                        </m:sSub>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𝜏</m:t>
                            </m:r>
                          </m:e>
                          <m:sub>
                            <m:r>
                              <a:rPr lang="en-US" sz="1800" b="0" i="1" smtClean="0">
                                <a:latin typeface="Cambria Math" panose="02040503050406030204" pitchFamily="18" charset="0"/>
                              </a:rPr>
                              <m:t>𝑟𝑒𝑝</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d>
                          <m:dPr>
                            <m:begChr m:val="‖"/>
                            <m:endChr m:val="‖"/>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𝜏</m:t>
                                </m:r>
                              </m:e>
                              <m:sub>
                                <m:r>
                                  <a:rPr lang="en-US" sz="1800" i="1">
                                    <a:latin typeface="Cambria Math" panose="02040503050406030204" pitchFamily="18" charset="0"/>
                                  </a:rPr>
                                  <m:t>𝑎𝑡𝑡</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sub>
                                </m:sSub>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𝜏</m:t>
                                </m:r>
                              </m:e>
                              <m:sub>
                                <m:r>
                                  <a:rPr lang="en-US" sz="1800" i="1">
                                    <a:latin typeface="Cambria Math" panose="02040503050406030204" pitchFamily="18" charset="0"/>
                                  </a:rPr>
                                  <m:t>𝑟𝑒𝑝</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sub>
                            </m:sSub>
                            <m:r>
                              <a:rPr lang="en-US" sz="1800" i="1">
                                <a:latin typeface="Cambria Math" panose="02040503050406030204" pitchFamily="18" charset="0"/>
                              </a:rPr>
                              <m:t>)</m:t>
                            </m:r>
                          </m:e>
                        </m:d>
                      </m:den>
                    </m:f>
                  </m:oMath>
                </a14:m>
                <a:r>
                  <a:rPr lang="en-US"/>
                  <a:t>: Normalized torques applied on the robot</a:t>
                </a:r>
              </a:p>
            </p:txBody>
          </p:sp>
        </mc:Choice>
        <mc:Fallback xmlns="">
          <p:sp>
            <p:nvSpPr>
              <p:cNvPr id="5" name="TextBox 4">
                <a:extLst>
                  <a:ext uri="{FF2B5EF4-FFF2-40B4-BE49-F238E27FC236}">
                    <a16:creationId xmlns:a16="http://schemas.microsoft.com/office/drawing/2014/main" id="{46ADF49D-1220-C1C9-50A6-12FCC03F9F3F}"/>
                  </a:ext>
                </a:extLst>
              </p:cNvPr>
              <p:cNvSpPr txBox="1">
                <a:spLocks noRot="1" noChangeAspect="1" noMove="1" noResize="1" noEditPoints="1" noAdjustHandles="1" noChangeArrowheads="1" noChangeShapeType="1" noTextEdit="1"/>
              </p:cNvSpPr>
              <p:nvPr/>
            </p:nvSpPr>
            <p:spPr>
              <a:xfrm>
                <a:off x="6096000" y="1313992"/>
                <a:ext cx="6096000" cy="1597617"/>
              </a:xfrm>
              <a:prstGeom prst="rect">
                <a:avLst/>
              </a:prstGeom>
              <a:blipFill>
                <a:blip r:embed="rId4"/>
                <a:stretch>
                  <a:fillRect l="-800"/>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B4622C7B-1D3A-12E2-C345-92CC0EBDDEF4}"/>
              </a:ext>
            </a:extLst>
          </p:cNvPr>
          <p:cNvCxnSpPr/>
          <p:nvPr/>
        </p:nvCxnSpPr>
        <p:spPr>
          <a:xfrm>
            <a:off x="5731497" y="1313992"/>
            <a:ext cx="0" cy="47851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587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5. AAPF Algorithm</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p:txBody>
          <a:bodyPr/>
          <a:lstStyle/>
          <a:p>
            <a:r>
              <a:rPr lang="en-US"/>
              <a:t>AAPF only works in certain scenario: </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16" name="Picture 15" descr="A diagram of a graph&#10;&#10;Description automatically generated">
            <a:extLst>
              <a:ext uri="{FF2B5EF4-FFF2-40B4-BE49-F238E27FC236}">
                <a16:creationId xmlns:a16="http://schemas.microsoft.com/office/drawing/2014/main" id="{91A79E7E-AFAB-DA50-2535-682354A31872}"/>
              </a:ext>
            </a:extLst>
          </p:cNvPr>
          <p:cNvPicPr>
            <a:picLocks noChangeAspect="1"/>
          </p:cNvPicPr>
          <p:nvPr/>
        </p:nvPicPr>
        <p:blipFill rotWithShape="1">
          <a:blip r:embed="rId3">
            <a:extLst>
              <a:ext uri="{28A0092B-C50C-407E-A947-70E740481C1C}">
                <a14:useLocalDpi xmlns:a14="http://schemas.microsoft.com/office/drawing/2010/main" val="0"/>
              </a:ext>
            </a:extLst>
          </a:blip>
          <a:srcRect l="21094" t="3840" r="15842" b="3884"/>
          <a:stretch/>
        </p:blipFill>
        <p:spPr>
          <a:xfrm>
            <a:off x="7112265" y="1447812"/>
            <a:ext cx="2848040" cy="3125428"/>
          </a:xfrm>
          <a:prstGeom prst="rect">
            <a:avLst/>
          </a:prstGeom>
        </p:spPr>
      </p:pic>
      <p:pic>
        <p:nvPicPr>
          <p:cNvPr id="18" name="Picture 17" descr="A graph with a line drawn on it&#10;&#10;Description automatically generated">
            <a:extLst>
              <a:ext uri="{FF2B5EF4-FFF2-40B4-BE49-F238E27FC236}">
                <a16:creationId xmlns:a16="http://schemas.microsoft.com/office/drawing/2014/main" id="{01404FE0-F0A1-8AC5-2777-628A67394565}"/>
              </a:ext>
            </a:extLst>
          </p:cNvPr>
          <p:cNvPicPr>
            <a:picLocks noChangeAspect="1"/>
          </p:cNvPicPr>
          <p:nvPr/>
        </p:nvPicPr>
        <p:blipFill rotWithShape="1">
          <a:blip r:embed="rId4">
            <a:extLst>
              <a:ext uri="{28A0092B-C50C-407E-A947-70E740481C1C}">
                <a14:useLocalDpi xmlns:a14="http://schemas.microsoft.com/office/drawing/2010/main" val="0"/>
              </a:ext>
            </a:extLst>
          </a:blip>
          <a:srcRect l="19465" t="6124" r="16766" b="10829"/>
          <a:stretch/>
        </p:blipFill>
        <p:spPr>
          <a:xfrm>
            <a:off x="2108333" y="1517401"/>
            <a:ext cx="3233138" cy="3157954"/>
          </a:xfrm>
          <a:prstGeom prst="rect">
            <a:avLst/>
          </a:prstGeom>
        </p:spPr>
      </p:pic>
      <p:sp>
        <p:nvSpPr>
          <p:cNvPr id="4" name="TextBox 3">
            <a:extLst>
              <a:ext uri="{FF2B5EF4-FFF2-40B4-BE49-F238E27FC236}">
                <a16:creationId xmlns:a16="http://schemas.microsoft.com/office/drawing/2014/main" id="{A8B354B8-859C-17DB-19E6-1E401FC63E7E}"/>
              </a:ext>
            </a:extLst>
          </p:cNvPr>
          <p:cNvSpPr txBox="1"/>
          <p:nvPr/>
        </p:nvSpPr>
        <p:spPr>
          <a:xfrm>
            <a:off x="895956" y="4675355"/>
            <a:ext cx="5987812" cy="1295868"/>
          </a:xfrm>
          <a:prstGeom prst="rect">
            <a:avLst/>
          </a:prstGeom>
          <a:noFill/>
        </p:spPr>
        <p:txBody>
          <a:bodyPr wrap="square">
            <a:spAutoFit/>
          </a:bodyPr>
          <a:lstStyle/>
          <a:p>
            <a:pPr>
              <a:lnSpc>
                <a:spcPct val="150000"/>
              </a:lnSpc>
            </a:pPr>
            <a:r>
              <a:rPr lang="en-US"/>
              <a:t>Notes:</a:t>
            </a:r>
          </a:p>
          <a:p>
            <a:pPr marL="285750" indent="-285750">
              <a:lnSpc>
                <a:spcPct val="150000"/>
              </a:lnSpc>
              <a:buFont typeface="Arial" panose="020B0604020202020204" pitchFamily="34" charset="0"/>
              <a:buChar char="•"/>
            </a:pPr>
            <a:r>
              <a:rPr lang="en-US"/>
              <a:t>Different starting pose.</a:t>
            </a:r>
          </a:p>
          <a:p>
            <a:pPr marL="285750" indent="-285750">
              <a:lnSpc>
                <a:spcPct val="150000"/>
              </a:lnSpc>
              <a:buFont typeface="Arial" panose="020B0604020202020204" pitchFamily="34" charset="0"/>
              <a:buChar char="•"/>
            </a:pPr>
            <a:r>
              <a:rPr lang="en-US"/>
              <a:t>Shaky, spiky path.</a:t>
            </a:r>
          </a:p>
        </p:txBody>
      </p:sp>
    </p:spTree>
    <p:extLst>
      <p:ext uri="{BB962C8B-B14F-4D97-AF65-F5344CB8AC3E}">
        <p14:creationId xmlns:p14="http://schemas.microsoft.com/office/powerpoint/2010/main" val="3505952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5. AAPF Algorithm</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p:txBody>
          <a:bodyPr/>
          <a:lstStyle/>
          <a:p>
            <a:pPr marL="0" indent="0">
              <a:buNone/>
            </a:pPr>
            <a:r>
              <a:rPr lang="en-US" sz="2000"/>
              <a:t>AAPF in experimenting scenario: </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7" name="TextBox 6">
            <a:extLst>
              <a:ext uri="{FF2B5EF4-FFF2-40B4-BE49-F238E27FC236}">
                <a16:creationId xmlns:a16="http://schemas.microsoft.com/office/drawing/2014/main" id="{AB3EFF6C-76CB-EDDC-8C4C-BBAF4505F545}"/>
              </a:ext>
            </a:extLst>
          </p:cNvPr>
          <p:cNvSpPr txBox="1"/>
          <p:nvPr/>
        </p:nvSpPr>
        <p:spPr>
          <a:xfrm>
            <a:off x="6779289" y="2112549"/>
            <a:ext cx="5271009" cy="2468368"/>
          </a:xfrm>
          <a:prstGeom prst="rect">
            <a:avLst/>
          </a:prstGeom>
          <a:noFill/>
        </p:spPr>
        <p:txBody>
          <a:bodyPr wrap="square">
            <a:spAutoFit/>
          </a:bodyPr>
          <a:lstStyle/>
          <a:p>
            <a:pPr>
              <a:lnSpc>
                <a:spcPct val="200000"/>
              </a:lnSpc>
            </a:pPr>
            <a:r>
              <a:rPr lang="en-US" sz="2000"/>
              <a:t>Notes:</a:t>
            </a:r>
          </a:p>
          <a:p>
            <a:pPr marL="285750" indent="-285750">
              <a:lnSpc>
                <a:spcPct val="200000"/>
              </a:lnSpc>
              <a:buFont typeface="Arial" panose="020B0604020202020204" pitchFamily="34" charset="0"/>
              <a:buChar char="•"/>
            </a:pPr>
            <a:r>
              <a:rPr lang="en-US" sz="2000"/>
              <a:t>Can be applied in Dynamic Environments.</a:t>
            </a:r>
          </a:p>
          <a:p>
            <a:pPr marL="285750" indent="-285750">
              <a:lnSpc>
                <a:spcPct val="200000"/>
              </a:lnSpc>
              <a:buFont typeface="Arial" panose="020B0604020202020204" pitchFamily="34" charset="0"/>
              <a:buChar char="•"/>
            </a:pPr>
            <a:r>
              <a:rPr lang="en-US" sz="2000"/>
              <a:t>The path generated is jerky, shaky.</a:t>
            </a:r>
          </a:p>
          <a:p>
            <a:pPr marL="285750" indent="-285750">
              <a:lnSpc>
                <a:spcPct val="200000"/>
              </a:lnSpc>
              <a:buFont typeface="Arial" panose="020B0604020202020204" pitchFamily="34" charset="0"/>
              <a:buChar char="•"/>
            </a:pPr>
            <a:r>
              <a:rPr lang="en-US" sz="2000"/>
              <a:t>Robot is locked in Local Minima</a:t>
            </a:r>
          </a:p>
        </p:txBody>
      </p:sp>
      <p:pic>
        <p:nvPicPr>
          <p:cNvPr id="11" name="localmin">
            <a:hlinkClick r:id="" action="ppaction://media"/>
            <a:extLst>
              <a:ext uri="{FF2B5EF4-FFF2-40B4-BE49-F238E27FC236}">
                <a16:creationId xmlns:a16="http://schemas.microsoft.com/office/drawing/2014/main" id="{8DB386ED-318F-8FEE-5D5F-9DB03F17F0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976" t="9198" r="10430" b="3471"/>
          <a:stretch/>
        </p:blipFill>
        <p:spPr>
          <a:xfrm>
            <a:off x="534573" y="1767520"/>
            <a:ext cx="6047682" cy="3641057"/>
          </a:xfrm>
          <a:prstGeom prst="rect">
            <a:avLst/>
          </a:prstGeom>
        </p:spPr>
      </p:pic>
    </p:spTree>
    <p:extLst>
      <p:ext uri="{BB962C8B-B14F-4D97-AF65-F5344CB8AC3E}">
        <p14:creationId xmlns:p14="http://schemas.microsoft.com/office/powerpoint/2010/main" val="50559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23</a:t>
            </a:fld>
            <a:endParaRPr lang="en-US"/>
          </a:p>
        </p:txBody>
      </p:sp>
      <p:grpSp>
        <p:nvGrpSpPr>
          <p:cNvPr id="20" name="Group 19">
            <a:extLst>
              <a:ext uri="{FF2B5EF4-FFF2-40B4-BE49-F238E27FC236}">
                <a16:creationId xmlns:a16="http://schemas.microsoft.com/office/drawing/2014/main" id="{19C7DD08-4335-3587-4839-1772186D4166}"/>
              </a:ext>
            </a:extLst>
          </p:cNvPr>
          <p:cNvGrpSpPr/>
          <p:nvPr/>
        </p:nvGrpSpPr>
        <p:grpSpPr>
          <a:xfrm>
            <a:off x="7216709" y="857142"/>
            <a:ext cx="4045458" cy="5324791"/>
            <a:chOff x="7216709" y="857142"/>
            <a:chExt cx="4045458" cy="5324791"/>
          </a:xfrm>
        </p:grpSpPr>
        <p:pic>
          <p:nvPicPr>
            <p:cNvPr id="19" name="Picture 18">
              <a:extLst>
                <a:ext uri="{FF2B5EF4-FFF2-40B4-BE49-F238E27FC236}">
                  <a16:creationId xmlns:a16="http://schemas.microsoft.com/office/drawing/2014/main" id="{C619AB61-B255-D524-37E4-70CED3284559}"/>
                </a:ext>
              </a:extLst>
            </p:cNvPr>
            <p:cNvPicPr>
              <a:picLocks noChangeAspect="1"/>
            </p:cNvPicPr>
            <p:nvPr/>
          </p:nvPicPr>
          <p:blipFill>
            <a:blip r:embed="rId3"/>
            <a:stretch>
              <a:fillRect/>
            </a:stretch>
          </p:blipFill>
          <p:spPr>
            <a:xfrm>
              <a:off x="7216709" y="857142"/>
              <a:ext cx="4045458" cy="5324791"/>
            </a:xfrm>
            <a:prstGeom prst="rect">
              <a:avLst/>
            </a:prstGeom>
          </p:spPr>
        </p:pic>
        <p:sp>
          <p:nvSpPr>
            <p:cNvPr id="4" name="Rectangle 3">
              <a:extLst>
                <a:ext uri="{FF2B5EF4-FFF2-40B4-BE49-F238E27FC236}">
                  <a16:creationId xmlns:a16="http://schemas.microsoft.com/office/drawing/2014/main" id="{3F515932-062B-5816-7C61-9572F2C9EFD4}"/>
                </a:ext>
              </a:extLst>
            </p:cNvPr>
            <p:cNvSpPr/>
            <p:nvPr/>
          </p:nvSpPr>
          <p:spPr>
            <a:xfrm>
              <a:off x="7369372" y="1100489"/>
              <a:ext cx="895929" cy="295563"/>
            </a:xfrm>
            <a:prstGeom prst="rect">
              <a:avLst/>
            </a:prstGeom>
            <a:solidFill>
              <a:srgbClr val="C1E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a:solidFill>
                    <a:schemeClr val="tx1"/>
                  </a:solidFill>
                </a:rPr>
                <a:t>AAPF</a:t>
              </a:r>
            </a:p>
          </p:txBody>
        </p:sp>
      </p:grpSp>
      <p:pic>
        <p:nvPicPr>
          <p:cNvPr id="17" name="Picture 16">
            <a:extLst>
              <a:ext uri="{FF2B5EF4-FFF2-40B4-BE49-F238E27FC236}">
                <a16:creationId xmlns:a16="http://schemas.microsoft.com/office/drawing/2014/main" id="{F0FC0C73-B255-08F5-118F-340C5F076B62}"/>
              </a:ext>
            </a:extLst>
          </p:cNvPr>
          <p:cNvPicPr>
            <a:picLocks noChangeAspect="1"/>
          </p:cNvPicPr>
          <p:nvPr/>
        </p:nvPicPr>
        <p:blipFill>
          <a:blip r:embed="rId4"/>
          <a:stretch>
            <a:fillRect/>
          </a:stretch>
        </p:blipFill>
        <p:spPr>
          <a:xfrm>
            <a:off x="929833" y="1050646"/>
            <a:ext cx="3876829" cy="5339632"/>
          </a:xfrm>
          <a:prstGeom prst="rect">
            <a:avLst/>
          </a:prstGeom>
        </p:spPr>
      </p:pic>
    </p:spTree>
    <p:extLst>
      <p:ext uri="{BB962C8B-B14F-4D97-AF65-F5344CB8AC3E}">
        <p14:creationId xmlns:p14="http://schemas.microsoft.com/office/powerpoint/2010/main" val="2959935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24</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5423D4-0070-5E59-4612-9CADB648591C}"/>
                  </a:ext>
                </a:extLst>
              </p:cNvPr>
              <p:cNvSpPr txBox="1"/>
              <p:nvPr/>
            </p:nvSpPr>
            <p:spPr>
              <a:xfrm>
                <a:off x="0" y="839765"/>
                <a:ext cx="11400947" cy="859531"/>
              </a:xfrm>
              <a:prstGeom prst="rect">
                <a:avLst/>
              </a:prstGeom>
              <a:noFill/>
            </p:spPr>
            <p:txBody>
              <a:bodyPr wrap="square">
                <a:spAutoFit/>
              </a:bodyPr>
              <a:lstStyle/>
              <a:p>
                <a:r>
                  <a:rPr lang="en-US" sz="2400">
                    <a:latin typeface="Lato" panose="020F0502020204030203" pitchFamily="34" charset="0"/>
                    <a:ea typeface="Lato" panose="020F0502020204030203" pitchFamily="34" charset="0"/>
                    <a:cs typeface="Lato" panose="020F0502020204030203" pitchFamily="34" charset="0"/>
                  </a:rPr>
                  <a:t>6.1. AAPF human cases.</a:t>
                </a:r>
              </a:p>
              <a:p>
                <a:pPr marL="514350" indent="-514350">
                  <a:buAutoNum type="alphaLcPeriod"/>
                </a:pPr>
                <a:r>
                  <a:rPr lang="en-US" sz="2400">
                    <a:latin typeface="Lato" panose="020F0502020204030203" pitchFamily="34" charset="0"/>
                    <a:ea typeface="Lato" panose="020F0502020204030203" pitchFamily="34" charset="0"/>
                    <a:cs typeface="Lato" panose="020F0502020204030203" pitchFamily="34" charset="0"/>
                  </a:rPr>
                  <a:t>Out of range: </a:t>
                </a:r>
                <a14:m>
                  <m:oMath xmlns:m="http://schemas.openxmlformats.org/officeDocument/2006/math">
                    <m:r>
                      <a:rPr lang="en-US" sz="2400" b="1" i="1" smtClean="0">
                        <a:latin typeface="Cambria Math" panose="02040503050406030204" pitchFamily="18" charset="0"/>
                        <a:ea typeface="Lato" panose="020F0502020204030203" pitchFamily="34" charset="0"/>
                        <a:cs typeface="Lato" panose="020F0502020204030203" pitchFamily="34" charset="0"/>
                      </a:rPr>
                      <m:t>𝒅𝒊𝒔𝒕</m:t>
                    </m:r>
                    <m:r>
                      <a:rPr lang="en-US" sz="2400" b="1" i="1" smtClean="0">
                        <a:latin typeface="Cambria Math" panose="02040503050406030204" pitchFamily="18" charset="0"/>
                        <a:ea typeface="Lato" panose="020F0502020204030203" pitchFamily="34" charset="0"/>
                        <a:cs typeface="Lato" panose="020F0502020204030203" pitchFamily="34" charset="0"/>
                      </a:rPr>
                      <m:t>&gt;</m:t>
                    </m:r>
                    <m:r>
                      <a:rPr lang="en-US" sz="2400" b="1" i="1" smtClean="0">
                        <a:latin typeface="Cambria Math" panose="02040503050406030204" pitchFamily="18" charset="0"/>
                        <a:ea typeface="Lato" panose="020F0502020204030203" pitchFamily="34" charset="0"/>
                        <a:cs typeface="Lato" panose="020F0502020204030203" pitchFamily="34" charset="0"/>
                      </a:rPr>
                      <m:t>𝒅𝒊𝒔</m:t>
                    </m:r>
                    <m:sSub>
                      <m:sSubPr>
                        <m:ctrlPr>
                          <a:rPr lang="en-US" sz="2400" b="1" i="1" smtClean="0">
                            <a:latin typeface="Cambria Math" panose="02040503050406030204" pitchFamily="18" charset="0"/>
                            <a:ea typeface="Lato" panose="020F0502020204030203" pitchFamily="34" charset="0"/>
                            <a:cs typeface="Lato" panose="020F0502020204030203" pitchFamily="34" charset="0"/>
                          </a:rPr>
                        </m:ctrlPr>
                      </m:sSubPr>
                      <m:e>
                        <m:r>
                          <a:rPr lang="en-US" sz="2400" b="1" i="1" smtClean="0">
                            <a:latin typeface="Cambria Math" panose="02040503050406030204" pitchFamily="18" charset="0"/>
                            <a:ea typeface="Lato" panose="020F0502020204030203" pitchFamily="34" charset="0"/>
                            <a:cs typeface="Lato" panose="020F0502020204030203" pitchFamily="34" charset="0"/>
                          </a:rPr>
                          <m:t>𝒕</m:t>
                        </m:r>
                      </m:e>
                      <m:sub>
                        <m:r>
                          <a:rPr lang="en-US" sz="2400" b="1" i="1" smtClean="0">
                            <a:latin typeface="Cambria Math" panose="02040503050406030204" pitchFamily="18" charset="0"/>
                            <a:ea typeface="Lato" panose="020F0502020204030203" pitchFamily="34" charset="0"/>
                            <a:cs typeface="Lato" panose="020F0502020204030203" pitchFamily="34" charset="0"/>
                          </a:rPr>
                          <m:t>𝒓𝒆𝒑</m:t>
                        </m:r>
                      </m:sub>
                    </m:sSub>
                  </m:oMath>
                </a14:m>
                <a:r>
                  <a:rPr lang="en-US" sz="2400">
                    <a:latin typeface="Lato" panose="020F0502020204030203" pitchFamily="34" charset="0"/>
                    <a:ea typeface="Lato" panose="020F0502020204030203" pitchFamily="34" charset="0"/>
                    <a:cs typeface="Lato" panose="020F0502020204030203" pitchFamily="34" charset="0"/>
                  </a:rPr>
                  <a:t>. The AAPF planning happens as usual. </a:t>
                </a:r>
              </a:p>
            </p:txBody>
          </p:sp>
        </mc:Choice>
        <mc:Fallback xmlns="">
          <p:sp>
            <p:nvSpPr>
              <p:cNvPr id="9" name="TextBox 8">
                <a:extLst>
                  <a:ext uri="{FF2B5EF4-FFF2-40B4-BE49-F238E27FC236}">
                    <a16:creationId xmlns:a16="http://schemas.microsoft.com/office/drawing/2014/main" id="{3E5423D4-0070-5E59-4612-9CADB648591C}"/>
                  </a:ext>
                </a:extLst>
              </p:cNvPr>
              <p:cNvSpPr txBox="1">
                <a:spLocks noRot="1" noChangeAspect="1" noMove="1" noResize="1" noEditPoints="1" noAdjustHandles="1" noChangeArrowheads="1" noChangeShapeType="1" noTextEdit="1"/>
              </p:cNvSpPr>
              <p:nvPr/>
            </p:nvSpPr>
            <p:spPr>
              <a:xfrm>
                <a:off x="0" y="839765"/>
                <a:ext cx="11400947" cy="859531"/>
              </a:xfrm>
              <a:prstGeom prst="rect">
                <a:avLst/>
              </a:prstGeom>
              <a:blipFill>
                <a:blip r:embed="rId3"/>
                <a:stretch>
                  <a:fillRect l="-1016" t="-4965" b="-14894"/>
                </a:stretch>
              </a:blipFill>
            </p:spPr>
            <p:txBody>
              <a:bodyPr/>
              <a:lstStyle/>
              <a:p>
                <a:r>
                  <a:rPr lang="en-US">
                    <a:noFill/>
                  </a:rPr>
                  <a:t> </a:t>
                </a:r>
              </a:p>
            </p:txBody>
          </p:sp>
        </mc:Fallback>
      </mc:AlternateContent>
      <p:pic>
        <p:nvPicPr>
          <p:cNvPr id="11" name="Picture 10" descr="A diagram of a blue and orange circle with a black dot&#10;&#10;Description automatically generated with medium confidence">
            <a:extLst>
              <a:ext uri="{FF2B5EF4-FFF2-40B4-BE49-F238E27FC236}">
                <a16:creationId xmlns:a16="http://schemas.microsoft.com/office/drawing/2014/main" id="{39F07C89-904A-BEC4-8B77-FF2B58DA1C06}"/>
              </a:ext>
            </a:extLst>
          </p:cNvPr>
          <p:cNvPicPr>
            <a:picLocks noChangeAspect="1"/>
          </p:cNvPicPr>
          <p:nvPr/>
        </p:nvPicPr>
        <p:blipFill rotWithShape="1">
          <a:blip r:embed="rId4">
            <a:extLst>
              <a:ext uri="{28A0092B-C50C-407E-A947-70E740481C1C}">
                <a14:useLocalDpi xmlns:a14="http://schemas.microsoft.com/office/drawing/2010/main" val="0"/>
              </a:ext>
            </a:extLst>
          </a:blip>
          <a:srcRect t="6576" b="3720"/>
          <a:stretch/>
        </p:blipFill>
        <p:spPr>
          <a:xfrm>
            <a:off x="1267579" y="2019426"/>
            <a:ext cx="6049468" cy="4153318"/>
          </a:xfrm>
          <a:prstGeom prst="rect">
            <a:avLst/>
          </a:prstGeom>
        </p:spPr>
      </p:pic>
      <p:sp>
        <p:nvSpPr>
          <p:cNvPr id="12" name="Oval 11">
            <a:extLst>
              <a:ext uri="{FF2B5EF4-FFF2-40B4-BE49-F238E27FC236}">
                <a16:creationId xmlns:a16="http://schemas.microsoft.com/office/drawing/2014/main" id="{7CEEF60D-538E-BD7A-1E12-490A148C4C0B}"/>
              </a:ext>
            </a:extLst>
          </p:cNvPr>
          <p:cNvSpPr/>
          <p:nvPr/>
        </p:nvSpPr>
        <p:spPr>
          <a:xfrm>
            <a:off x="8884548" y="2857568"/>
            <a:ext cx="365125" cy="365125"/>
          </a:xfrm>
          <a:prstGeom prst="ellipse">
            <a:avLst/>
          </a:prstGeom>
          <a:solidFill>
            <a:srgbClr val="1560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1D6C8D-85FB-E43B-E145-A34CDAC0B3CF}"/>
              </a:ext>
            </a:extLst>
          </p:cNvPr>
          <p:cNvSpPr/>
          <p:nvPr/>
        </p:nvSpPr>
        <p:spPr>
          <a:xfrm>
            <a:off x="8884548" y="3544997"/>
            <a:ext cx="365125" cy="36512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E4AD4D8-8ACA-9254-D908-45EAD0E9665C}"/>
              </a:ext>
            </a:extLst>
          </p:cNvPr>
          <p:cNvSpPr/>
          <p:nvPr/>
        </p:nvSpPr>
        <p:spPr>
          <a:xfrm>
            <a:off x="8884548" y="4129601"/>
            <a:ext cx="377672" cy="427732"/>
          </a:xfrm>
          <a:custGeom>
            <a:avLst/>
            <a:gdLst>
              <a:gd name="connsiteX0" fmla="*/ 1341120 w 3404459"/>
              <a:gd name="connsiteY0" fmla="*/ 594360 h 3855720"/>
              <a:gd name="connsiteX1" fmla="*/ 1341120 w 3404459"/>
              <a:gd name="connsiteY1" fmla="*/ 594360 h 3855720"/>
              <a:gd name="connsiteX2" fmla="*/ 1402080 w 3404459"/>
              <a:gd name="connsiteY2" fmla="*/ 457200 h 3855720"/>
              <a:gd name="connsiteX3" fmla="*/ 975360 w 3404459"/>
              <a:gd name="connsiteY3" fmla="*/ 0 h 3855720"/>
              <a:gd name="connsiteX4" fmla="*/ 487680 w 3404459"/>
              <a:gd name="connsiteY4" fmla="*/ 45720 h 3855720"/>
              <a:gd name="connsiteX5" fmla="*/ 106680 w 3404459"/>
              <a:gd name="connsiteY5" fmla="*/ 243840 h 3855720"/>
              <a:gd name="connsiteX6" fmla="*/ 30480 w 3404459"/>
              <a:gd name="connsiteY6" fmla="*/ 320040 h 3855720"/>
              <a:gd name="connsiteX7" fmla="*/ 0 w 3404459"/>
              <a:gd name="connsiteY7" fmla="*/ 533400 h 3855720"/>
              <a:gd name="connsiteX8" fmla="*/ 60960 w 3404459"/>
              <a:gd name="connsiteY8" fmla="*/ 731520 h 3855720"/>
              <a:gd name="connsiteX9" fmla="*/ 213360 w 3404459"/>
              <a:gd name="connsiteY9" fmla="*/ 1051560 h 3855720"/>
              <a:gd name="connsiteX10" fmla="*/ 335280 w 3404459"/>
              <a:gd name="connsiteY10" fmla="*/ 1295400 h 3855720"/>
              <a:gd name="connsiteX11" fmla="*/ 381000 w 3404459"/>
              <a:gd name="connsiteY11" fmla="*/ 1508760 h 3855720"/>
              <a:gd name="connsiteX12" fmla="*/ 426720 w 3404459"/>
              <a:gd name="connsiteY12" fmla="*/ 1920240 h 3855720"/>
              <a:gd name="connsiteX13" fmla="*/ 411480 w 3404459"/>
              <a:gd name="connsiteY13" fmla="*/ 2316480 h 3855720"/>
              <a:gd name="connsiteX14" fmla="*/ 381000 w 3404459"/>
              <a:gd name="connsiteY14" fmla="*/ 2484120 h 3855720"/>
              <a:gd name="connsiteX15" fmla="*/ 365760 w 3404459"/>
              <a:gd name="connsiteY15" fmla="*/ 2727960 h 3855720"/>
              <a:gd name="connsiteX16" fmla="*/ 426720 w 3404459"/>
              <a:gd name="connsiteY16" fmla="*/ 3352800 h 3855720"/>
              <a:gd name="connsiteX17" fmla="*/ 609600 w 3404459"/>
              <a:gd name="connsiteY17" fmla="*/ 3627120 h 3855720"/>
              <a:gd name="connsiteX18" fmla="*/ 899160 w 3404459"/>
              <a:gd name="connsiteY18" fmla="*/ 3733800 h 3855720"/>
              <a:gd name="connsiteX19" fmla="*/ 1432560 w 3404459"/>
              <a:gd name="connsiteY19" fmla="*/ 3840480 h 3855720"/>
              <a:gd name="connsiteX20" fmla="*/ 1813560 w 3404459"/>
              <a:gd name="connsiteY20" fmla="*/ 3855720 h 3855720"/>
              <a:gd name="connsiteX21" fmla="*/ 2331720 w 3404459"/>
              <a:gd name="connsiteY21" fmla="*/ 3810000 h 3855720"/>
              <a:gd name="connsiteX22" fmla="*/ 2590800 w 3404459"/>
              <a:gd name="connsiteY22" fmla="*/ 3703320 h 3855720"/>
              <a:gd name="connsiteX23" fmla="*/ 2941320 w 3404459"/>
              <a:gd name="connsiteY23" fmla="*/ 3429000 h 3855720"/>
              <a:gd name="connsiteX24" fmla="*/ 3230880 w 3404459"/>
              <a:gd name="connsiteY24" fmla="*/ 3032760 h 3855720"/>
              <a:gd name="connsiteX25" fmla="*/ 3352800 w 3404459"/>
              <a:gd name="connsiteY25" fmla="*/ 2758440 h 3855720"/>
              <a:gd name="connsiteX26" fmla="*/ 3368040 w 3404459"/>
              <a:gd name="connsiteY26" fmla="*/ 2133600 h 3855720"/>
              <a:gd name="connsiteX27" fmla="*/ 3291840 w 3404459"/>
              <a:gd name="connsiteY27" fmla="*/ 2011680 h 3855720"/>
              <a:gd name="connsiteX28" fmla="*/ 2910840 w 3404459"/>
              <a:gd name="connsiteY28" fmla="*/ 1645920 h 3855720"/>
              <a:gd name="connsiteX29" fmla="*/ 2743200 w 3404459"/>
              <a:gd name="connsiteY29" fmla="*/ 1463040 h 3855720"/>
              <a:gd name="connsiteX30" fmla="*/ 2621280 w 3404459"/>
              <a:gd name="connsiteY30" fmla="*/ 1386840 h 3855720"/>
              <a:gd name="connsiteX31" fmla="*/ 2529840 w 3404459"/>
              <a:gd name="connsiteY31" fmla="*/ 1341120 h 3855720"/>
              <a:gd name="connsiteX32" fmla="*/ 2179320 w 3404459"/>
              <a:gd name="connsiteY32" fmla="*/ 1188720 h 3855720"/>
              <a:gd name="connsiteX33" fmla="*/ 2011680 w 3404459"/>
              <a:gd name="connsiteY33" fmla="*/ 1112520 h 3855720"/>
              <a:gd name="connsiteX34" fmla="*/ 1874520 w 3404459"/>
              <a:gd name="connsiteY34" fmla="*/ 1066800 h 3855720"/>
              <a:gd name="connsiteX35" fmla="*/ 1813560 w 3404459"/>
              <a:gd name="connsiteY35" fmla="*/ 1036320 h 3855720"/>
              <a:gd name="connsiteX36" fmla="*/ 1539240 w 3404459"/>
              <a:gd name="connsiteY36" fmla="*/ 914400 h 3855720"/>
              <a:gd name="connsiteX37" fmla="*/ 1432560 w 3404459"/>
              <a:gd name="connsiteY37" fmla="*/ 777240 h 3855720"/>
              <a:gd name="connsiteX38" fmla="*/ 1417320 w 3404459"/>
              <a:gd name="connsiteY38" fmla="*/ 716280 h 3855720"/>
              <a:gd name="connsiteX39" fmla="*/ 1386840 w 3404459"/>
              <a:gd name="connsiteY39" fmla="*/ 640080 h 3855720"/>
              <a:gd name="connsiteX40" fmla="*/ 1341120 w 3404459"/>
              <a:gd name="connsiteY40" fmla="*/ 594360 h 38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04459" h="3855720">
                <a:moveTo>
                  <a:pt x="1341120" y="594360"/>
                </a:moveTo>
                <a:lnTo>
                  <a:pt x="1341120" y="594360"/>
                </a:lnTo>
                <a:cubicBezTo>
                  <a:pt x="1361440" y="548640"/>
                  <a:pt x="1409412" y="506692"/>
                  <a:pt x="1402080" y="457200"/>
                </a:cubicBezTo>
                <a:cubicBezTo>
                  <a:pt x="1356459" y="149259"/>
                  <a:pt x="1218640" y="145968"/>
                  <a:pt x="975360" y="0"/>
                </a:cubicBezTo>
                <a:cubicBezTo>
                  <a:pt x="812800" y="15240"/>
                  <a:pt x="648538" y="17745"/>
                  <a:pt x="487680" y="45720"/>
                </a:cubicBezTo>
                <a:cubicBezTo>
                  <a:pt x="322503" y="74446"/>
                  <a:pt x="231777" y="142199"/>
                  <a:pt x="106680" y="243840"/>
                </a:cubicBezTo>
                <a:cubicBezTo>
                  <a:pt x="78801" y="266492"/>
                  <a:pt x="55880" y="294640"/>
                  <a:pt x="30480" y="320040"/>
                </a:cubicBezTo>
                <a:cubicBezTo>
                  <a:pt x="16411" y="390387"/>
                  <a:pt x="0" y="460998"/>
                  <a:pt x="0" y="533400"/>
                </a:cubicBezTo>
                <a:cubicBezTo>
                  <a:pt x="0" y="663741"/>
                  <a:pt x="18206" y="617508"/>
                  <a:pt x="60960" y="731520"/>
                </a:cubicBezTo>
                <a:cubicBezTo>
                  <a:pt x="204064" y="1113132"/>
                  <a:pt x="-19644" y="632153"/>
                  <a:pt x="213360" y="1051560"/>
                </a:cubicBezTo>
                <a:cubicBezTo>
                  <a:pt x="257492" y="1130998"/>
                  <a:pt x="335280" y="1295400"/>
                  <a:pt x="335280" y="1295400"/>
                </a:cubicBezTo>
                <a:cubicBezTo>
                  <a:pt x="336049" y="1298859"/>
                  <a:pt x="376115" y="1474565"/>
                  <a:pt x="381000" y="1508760"/>
                </a:cubicBezTo>
                <a:cubicBezTo>
                  <a:pt x="409080" y="1705318"/>
                  <a:pt x="410476" y="1741551"/>
                  <a:pt x="426720" y="1920240"/>
                </a:cubicBezTo>
                <a:cubicBezTo>
                  <a:pt x="421640" y="2052320"/>
                  <a:pt x="422162" y="2184735"/>
                  <a:pt x="411480" y="2316480"/>
                </a:cubicBezTo>
                <a:cubicBezTo>
                  <a:pt x="406890" y="2373090"/>
                  <a:pt x="387272" y="2427671"/>
                  <a:pt x="381000" y="2484120"/>
                </a:cubicBezTo>
                <a:cubicBezTo>
                  <a:pt x="372007" y="2565060"/>
                  <a:pt x="370840" y="2646680"/>
                  <a:pt x="365760" y="2727960"/>
                </a:cubicBezTo>
                <a:cubicBezTo>
                  <a:pt x="366186" y="2734348"/>
                  <a:pt x="381498" y="3223594"/>
                  <a:pt x="426720" y="3352800"/>
                </a:cubicBezTo>
                <a:cubicBezTo>
                  <a:pt x="450525" y="3420815"/>
                  <a:pt x="559985" y="3581321"/>
                  <a:pt x="609600" y="3627120"/>
                </a:cubicBezTo>
                <a:cubicBezTo>
                  <a:pt x="656766" y="3670658"/>
                  <a:pt x="883546" y="3729896"/>
                  <a:pt x="899160" y="3733800"/>
                </a:cubicBezTo>
                <a:cubicBezTo>
                  <a:pt x="933889" y="3742482"/>
                  <a:pt x="1373270" y="3834696"/>
                  <a:pt x="1432560" y="3840480"/>
                </a:cubicBezTo>
                <a:cubicBezTo>
                  <a:pt x="1559061" y="3852822"/>
                  <a:pt x="1686560" y="3850640"/>
                  <a:pt x="1813560" y="3855720"/>
                </a:cubicBezTo>
                <a:cubicBezTo>
                  <a:pt x="1986280" y="3840480"/>
                  <a:pt x="2161569" y="3843363"/>
                  <a:pt x="2331720" y="3810000"/>
                </a:cubicBezTo>
                <a:cubicBezTo>
                  <a:pt x="2423369" y="3792030"/>
                  <a:pt x="2507265" y="3745087"/>
                  <a:pt x="2590800" y="3703320"/>
                </a:cubicBezTo>
                <a:cubicBezTo>
                  <a:pt x="2724658" y="3636391"/>
                  <a:pt x="2839800" y="3537288"/>
                  <a:pt x="2941320" y="3429000"/>
                </a:cubicBezTo>
                <a:cubicBezTo>
                  <a:pt x="3084465" y="3276312"/>
                  <a:pt x="3123789" y="3235043"/>
                  <a:pt x="3230880" y="3032760"/>
                </a:cubicBezTo>
                <a:cubicBezTo>
                  <a:pt x="3277699" y="2944324"/>
                  <a:pt x="3312160" y="2849880"/>
                  <a:pt x="3352800" y="2758440"/>
                </a:cubicBezTo>
                <a:cubicBezTo>
                  <a:pt x="3400141" y="2490173"/>
                  <a:pt x="3433202" y="2431486"/>
                  <a:pt x="3368040" y="2133600"/>
                </a:cubicBezTo>
                <a:cubicBezTo>
                  <a:pt x="3357799" y="2086782"/>
                  <a:pt x="3324618" y="2046643"/>
                  <a:pt x="3291840" y="2011680"/>
                </a:cubicBezTo>
                <a:cubicBezTo>
                  <a:pt x="3171432" y="1883245"/>
                  <a:pt x="3029801" y="1775696"/>
                  <a:pt x="2910840" y="1645920"/>
                </a:cubicBezTo>
                <a:cubicBezTo>
                  <a:pt x="2854960" y="1584960"/>
                  <a:pt x="2804829" y="1518182"/>
                  <a:pt x="2743200" y="1463040"/>
                </a:cubicBezTo>
                <a:cubicBezTo>
                  <a:pt x="2707485" y="1431084"/>
                  <a:pt x="2662890" y="1410617"/>
                  <a:pt x="2621280" y="1386840"/>
                </a:cubicBezTo>
                <a:cubicBezTo>
                  <a:pt x="2591692" y="1369933"/>
                  <a:pt x="2560936" y="1355060"/>
                  <a:pt x="2529840" y="1341120"/>
                </a:cubicBezTo>
                <a:cubicBezTo>
                  <a:pt x="2413581" y="1289004"/>
                  <a:pt x="2295886" y="1240146"/>
                  <a:pt x="2179320" y="1188720"/>
                </a:cubicBezTo>
                <a:cubicBezTo>
                  <a:pt x="2123161" y="1163944"/>
                  <a:pt x="2069912" y="1131931"/>
                  <a:pt x="2011680" y="1112520"/>
                </a:cubicBezTo>
                <a:cubicBezTo>
                  <a:pt x="1965960" y="1097280"/>
                  <a:pt x="1919501" y="1084100"/>
                  <a:pt x="1874520" y="1066800"/>
                </a:cubicBezTo>
                <a:cubicBezTo>
                  <a:pt x="1853316" y="1058645"/>
                  <a:pt x="1834320" y="1045547"/>
                  <a:pt x="1813560" y="1036320"/>
                </a:cubicBezTo>
                <a:cubicBezTo>
                  <a:pt x="1512392" y="902468"/>
                  <a:pt x="1689058" y="989309"/>
                  <a:pt x="1539240" y="914400"/>
                </a:cubicBezTo>
                <a:cubicBezTo>
                  <a:pt x="1534916" y="909212"/>
                  <a:pt x="1446454" y="809659"/>
                  <a:pt x="1432560" y="777240"/>
                </a:cubicBezTo>
                <a:cubicBezTo>
                  <a:pt x="1424309" y="757988"/>
                  <a:pt x="1423944" y="736151"/>
                  <a:pt x="1417320" y="716280"/>
                </a:cubicBezTo>
                <a:cubicBezTo>
                  <a:pt x="1408669" y="690327"/>
                  <a:pt x="1396446" y="665695"/>
                  <a:pt x="1386840" y="640080"/>
                </a:cubicBezTo>
                <a:cubicBezTo>
                  <a:pt x="1365826" y="584042"/>
                  <a:pt x="1348740" y="601980"/>
                  <a:pt x="1341120" y="594360"/>
                </a:cubicBezTo>
                <a:close/>
              </a:path>
            </a:pathLst>
          </a:custGeom>
          <a:solidFill>
            <a:srgbClr val="869DB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62"/>
          </a:p>
        </p:txBody>
      </p:sp>
      <p:sp>
        <p:nvSpPr>
          <p:cNvPr id="15" name="Oval 14">
            <a:extLst>
              <a:ext uri="{FF2B5EF4-FFF2-40B4-BE49-F238E27FC236}">
                <a16:creationId xmlns:a16="http://schemas.microsoft.com/office/drawing/2014/main" id="{C6A4C1F4-AA2E-AB52-636E-0BD4556F1E56}"/>
              </a:ext>
            </a:extLst>
          </p:cNvPr>
          <p:cNvSpPr/>
          <p:nvPr/>
        </p:nvSpPr>
        <p:spPr>
          <a:xfrm>
            <a:off x="8715440" y="4823560"/>
            <a:ext cx="715887" cy="743297"/>
          </a:xfrm>
          <a:prstGeom prst="ellipse">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062"/>
          </a:p>
        </p:txBody>
      </p:sp>
      <p:sp>
        <p:nvSpPr>
          <p:cNvPr id="16" name="TextBox 15">
            <a:extLst>
              <a:ext uri="{FF2B5EF4-FFF2-40B4-BE49-F238E27FC236}">
                <a16:creationId xmlns:a16="http://schemas.microsoft.com/office/drawing/2014/main" id="{D605B7EE-8BFD-25BE-7248-14EF7E3EBE4C}"/>
              </a:ext>
            </a:extLst>
          </p:cNvPr>
          <p:cNvSpPr txBox="1"/>
          <p:nvPr/>
        </p:nvSpPr>
        <p:spPr>
          <a:xfrm>
            <a:off x="9742338" y="2698696"/>
            <a:ext cx="2027799" cy="646331"/>
          </a:xfrm>
          <a:prstGeom prst="rect">
            <a:avLst/>
          </a:prstGeom>
          <a:noFill/>
        </p:spPr>
        <p:txBody>
          <a:bodyPr wrap="none" rtlCol="0">
            <a:spAutoFit/>
          </a:bodyPr>
          <a:lstStyle/>
          <a:p>
            <a:r>
              <a:rPr lang="en-US"/>
              <a:t>Reference point fed</a:t>
            </a:r>
          </a:p>
          <a:p>
            <a:pPr algn="ctr"/>
            <a:r>
              <a:rPr lang="en-US"/>
              <a:t>Into AAPF</a:t>
            </a:r>
          </a:p>
        </p:txBody>
      </p:sp>
      <p:sp>
        <p:nvSpPr>
          <p:cNvPr id="17" name="TextBox 16">
            <a:extLst>
              <a:ext uri="{FF2B5EF4-FFF2-40B4-BE49-F238E27FC236}">
                <a16:creationId xmlns:a16="http://schemas.microsoft.com/office/drawing/2014/main" id="{191175B5-7501-EE13-0812-B2B2FEEC6080}"/>
              </a:ext>
            </a:extLst>
          </p:cNvPr>
          <p:cNvSpPr txBox="1"/>
          <p:nvPr/>
        </p:nvSpPr>
        <p:spPr>
          <a:xfrm>
            <a:off x="9899056" y="3619690"/>
            <a:ext cx="1718740" cy="369332"/>
          </a:xfrm>
          <a:prstGeom prst="rect">
            <a:avLst/>
          </a:prstGeom>
          <a:noFill/>
        </p:spPr>
        <p:txBody>
          <a:bodyPr wrap="none" rtlCol="0">
            <a:spAutoFit/>
          </a:bodyPr>
          <a:lstStyle/>
          <a:p>
            <a:pPr algn="ctr"/>
            <a:r>
              <a:rPr lang="en-US"/>
              <a:t>Waypoints AAPF</a:t>
            </a:r>
          </a:p>
        </p:txBody>
      </p:sp>
      <p:sp>
        <p:nvSpPr>
          <p:cNvPr id="18" name="TextBox 17">
            <a:extLst>
              <a:ext uri="{FF2B5EF4-FFF2-40B4-BE49-F238E27FC236}">
                <a16:creationId xmlns:a16="http://schemas.microsoft.com/office/drawing/2014/main" id="{64ADFFAB-171A-0D1E-B3B7-5D3E76A5C2E0}"/>
              </a:ext>
            </a:extLst>
          </p:cNvPr>
          <p:cNvSpPr txBox="1"/>
          <p:nvPr/>
        </p:nvSpPr>
        <p:spPr>
          <a:xfrm>
            <a:off x="10250612" y="4235654"/>
            <a:ext cx="995657" cy="369332"/>
          </a:xfrm>
          <a:prstGeom prst="rect">
            <a:avLst/>
          </a:prstGeom>
          <a:noFill/>
        </p:spPr>
        <p:txBody>
          <a:bodyPr wrap="none" rtlCol="0">
            <a:spAutoFit/>
          </a:bodyPr>
          <a:lstStyle/>
          <a:p>
            <a:r>
              <a:rPr lang="en-US"/>
              <a:t>Obstacle</a:t>
            </a:r>
          </a:p>
        </p:txBody>
      </p:sp>
      <p:sp>
        <p:nvSpPr>
          <p:cNvPr id="19" name="TextBox 18">
            <a:extLst>
              <a:ext uri="{FF2B5EF4-FFF2-40B4-BE49-F238E27FC236}">
                <a16:creationId xmlns:a16="http://schemas.microsoft.com/office/drawing/2014/main" id="{23D83510-6FC2-9104-3B36-39F2817857DC}"/>
              </a:ext>
            </a:extLst>
          </p:cNvPr>
          <p:cNvSpPr txBox="1"/>
          <p:nvPr/>
        </p:nvSpPr>
        <p:spPr>
          <a:xfrm>
            <a:off x="9746716" y="4974934"/>
            <a:ext cx="2023421" cy="646331"/>
          </a:xfrm>
          <a:prstGeom prst="rect">
            <a:avLst/>
          </a:prstGeom>
          <a:noFill/>
        </p:spPr>
        <p:txBody>
          <a:bodyPr wrap="square" rtlCol="0">
            <a:spAutoFit/>
          </a:bodyPr>
          <a:lstStyle/>
          <a:p>
            <a:r>
              <a:rPr lang="en-US"/>
              <a:t>Simplified repulsive</a:t>
            </a:r>
          </a:p>
          <a:p>
            <a:pPr algn="ctr"/>
            <a:r>
              <a:rPr lang="en-US"/>
              <a:t>field</a:t>
            </a:r>
          </a:p>
        </p:txBody>
      </p:sp>
    </p:spTree>
    <p:extLst>
      <p:ext uri="{BB962C8B-B14F-4D97-AF65-F5344CB8AC3E}">
        <p14:creationId xmlns:p14="http://schemas.microsoft.com/office/powerpoint/2010/main" val="3761348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25</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1C1DA55-8E77-D2AD-CC40-8DD7D1CFD5EB}"/>
                  </a:ext>
                </a:extLst>
              </p:cNvPr>
              <p:cNvSpPr txBox="1"/>
              <p:nvPr/>
            </p:nvSpPr>
            <p:spPr>
              <a:xfrm>
                <a:off x="0" y="749360"/>
                <a:ext cx="12044218" cy="1229952"/>
              </a:xfrm>
              <a:prstGeom prst="rect">
                <a:avLst/>
              </a:prstGeom>
              <a:noFill/>
            </p:spPr>
            <p:txBody>
              <a:bodyPr wrap="square">
                <a:spAutoFit/>
              </a:bodyPr>
              <a:lstStyle/>
              <a:p>
                <a:r>
                  <a:rPr lang="en-US" sz="2400">
                    <a:latin typeface="Lato" panose="020F0502020204030203" pitchFamily="34" charset="0"/>
                    <a:ea typeface="Lato" panose="020F0502020204030203" pitchFamily="34" charset="0"/>
                    <a:cs typeface="Lato" panose="020F0502020204030203" pitchFamily="34" charset="0"/>
                  </a:rPr>
                  <a:t>6.1. AAPF human cases.</a:t>
                </a:r>
              </a:p>
              <a:p>
                <a:r>
                  <a:rPr lang="en-US" sz="2400">
                    <a:latin typeface="Lato" panose="020F0502020204030203" pitchFamily="34" charset="0"/>
                    <a:ea typeface="Lato" panose="020F0502020204030203" pitchFamily="34" charset="0"/>
                    <a:cs typeface="Lato" panose="020F0502020204030203" pitchFamily="34" charset="0"/>
                  </a:rPr>
                  <a:t>b. In range: </a:t>
                </a:r>
                <a14:m>
                  <m:oMath xmlns:m="http://schemas.openxmlformats.org/officeDocument/2006/math">
                    <m:r>
                      <a:rPr lang="en-US" sz="2400" b="1" i="1" smtClean="0">
                        <a:latin typeface="Cambria Math" panose="02040503050406030204" pitchFamily="18" charset="0"/>
                        <a:ea typeface="Lato" panose="020F0502020204030203" pitchFamily="34" charset="0"/>
                        <a:cs typeface="Lato" panose="020F0502020204030203" pitchFamily="34" charset="0"/>
                      </a:rPr>
                      <m:t>𝒅𝒊𝒔𝒕</m:t>
                    </m:r>
                    <m:r>
                      <a:rPr lang="en-US" sz="2400" b="1" i="1" smtClean="0">
                        <a:latin typeface="Cambria Math" panose="02040503050406030204" pitchFamily="18" charset="0"/>
                        <a:ea typeface="Lato" panose="020F0502020204030203" pitchFamily="34" charset="0"/>
                        <a:cs typeface="Lato" panose="020F0502020204030203" pitchFamily="34" charset="0"/>
                      </a:rPr>
                      <m:t>&lt;</m:t>
                    </m:r>
                    <m:r>
                      <a:rPr lang="en-US" sz="2400" b="1" i="1" smtClean="0">
                        <a:latin typeface="Cambria Math" panose="02040503050406030204" pitchFamily="18" charset="0"/>
                        <a:ea typeface="Lato" panose="020F0502020204030203" pitchFamily="34" charset="0"/>
                        <a:cs typeface="Lato" panose="020F0502020204030203" pitchFamily="34" charset="0"/>
                      </a:rPr>
                      <m:t>𝒅𝒊𝒔</m:t>
                    </m:r>
                    <m:sSub>
                      <m:sSubPr>
                        <m:ctrlPr>
                          <a:rPr lang="en-US" sz="2400" b="1" i="1" smtClean="0">
                            <a:latin typeface="Cambria Math" panose="02040503050406030204" pitchFamily="18" charset="0"/>
                            <a:ea typeface="Lato" panose="020F0502020204030203" pitchFamily="34" charset="0"/>
                            <a:cs typeface="Lato" panose="020F0502020204030203" pitchFamily="34" charset="0"/>
                          </a:rPr>
                        </m:ctrlPr>
                      </m:sSubPr>
                      <m:e>
                        <m:r>
                          <a:rPr lang="en-US" sz="2400" b="1" i="1" smtClean="0">
                            <a:latin typeface="Cambria Math" panose="02040503050406030204" pitchFamily="18" charset="0"/>
                            <a:ea typeface="Lato" panose="020F0502020204030203" pitchFamily="34" charset="0"/>
                            <a:cs typeface="Lato" panose="020F0502020204030203" pitchFamily="34" charset="0"/>
                          </a:rPr>
                          <m:t>𝒕</m:t>
                        </m:r>
                      </m:e>
                      <m:sub>
                        <m:r>
                          <a:rPr lang="en-US" sz="2400" b="1" i="1" smtClean="0">
                            <a:latin typeface="Cambria Math" panose="02040503050406030204" pitchFamily="18" charset="0"/>
                            <a:ea typeface="Lato" panose="020F0502020204030203" pitchFamily="34" charset="0"/>
                            <a:cs typeface="Lato" panose="020F0502020204030203" pitchFamily="34" charset="0"/>
                          </a:rPr>
                          <m:t>𝒓𝒆𝒑</m:t>
                        </m:r>
                      </m:sub>
                    </m:sSub>
                  </m:oMath>
                </a14:m>
                <a:r>
                  <a:rPr lang="en-US" sz="240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sSub>
                      <m:sSubPr>
                        <m:ctrlPr>
                          <a:rPr lang="en-US" sz="2400" i="1">
                            <a:latin typeface="Cambria Math" panose="02040503050406030204" pitchFamily="18" charset="0"/>
                            <a:ea typeface="Lato" panose="020F0502020204030203" pitchFamily="34" charset="0"/>
                            <a:cs typeface="Lato" panose="020F0502020204030203" pitchFamily="34" charset="0"/>
                          </a:rPr>
                        </m:ctrlPr>
                      </m:sSubPr>
                      <m:e>
                        <m:r>
                          <a:rPr lang="en-US" sz="2400" i="1">
                            <a:latin typeface="Cambria Math" panose="02040503050406030204" pitchFamily="18" charset="0"/>
                            <a:ea typeface="Lato" panose="020F0502020204030203" pitchFamily="34" charset="0"/>
                            <a:cs typeface="Lato" panose="020F0502020204030203" pitchFamily="34" charset="0"/>
                          </a:rPr>
                          <m:t>𝑞</m:t>
                        </m:r>
                      </m:e>
                      <m:sub>
                        <m:r>
                          <a:rPr lang="en-US" sz="2400" i="1">
                            <a:latin typeface="Cambria Math" panose="02040503050406030204" pitchFamily="18" charset="0"/>
                            <a:ea typeface="Lato" panose="020F0502020204030203" pitchFamily="34" charset="0"/>
                            <a:cs typeface="Lato" panose="020F0502020204030203" pitchFamily="34" charset="0"/>
                          </a:rPr>
                          <m:t>𝑔𝑜𝑎𝑙</m:t>
                        </m:r>
                      </m:sub>
                    </m:sSub>
                    <m:r>
                      <a:rPr lang="en-US" sz="2400" i="1">
                        <a:latin typeface="Cambria Math" panose="02040503050406030204" pitchFamily="18" charset="0"/>
                        <a:ea typeface="Lato" panose="020F0502020204030203" pitchFamily="34" charset="0"/>
                        <a:cs typeface="Lato" panose="020F0502020204030203" pitchFamily="34" charset="0"/>
                      </a:rPr>
                      <m:t> </m:t>
                    </m:r>
                  </m:oMath>
                </a14:m>
                <a:r>
                  <a:rPr lang="en-US" sz="2400">
                    <a:latin typeface="Lato" panose="020F0502020204030203" pitchFamily="34" charset="0"/>
                    <a:ea typeface="Lato" panose="020F0502020204030203" pitchFamily="34" charset="0"/>
                    <a:cs typeface="Lato" panose="020F0502020204030203" pitchFamily="34" charset="0"/>
                  </a:rPr>
                  <a:t>is pushed out of the rep. field to </a:t>
                </a:r>
                <a14:m>
                  <m:oMath xmlns:m="http://schemas.openxmlformats.org/officeDocument/2006/math">
                    <m:sSub>
                      <m:sSubPr>
                        <m:ctrlPr>
                          <a:rPr lang="en-US" sz="2400" i="1">
                            <a:latin typeface="Cambria Math" panose="02040503050406030204" pitchFamily="18" charset="0"/>
                            <a:ea typeface="Lato" panose="020F0502020204030203" pitchFamily="34" charset="0"/>
                            <a:cs typeface="Lato" panose="020F0502020204030203" pitchFamily="34" charset="0"/>
                          </a:rPr>
                        </m:ctrlPr>
                      </m:sSubPr>
                      <m:e>
                        <m:r>
                          <a:rPr lang="en-US" sz="2400" i="1">
                            <a:latin typeface="Cambria Math" panose="02040503050406030204" pitchFamily="18" charset="0"/>
                            <a:ea typeface="Lato" panose="020F0502020204030203" pitchFamily="34" charset="0"/>
                            <a:cs typeface="Lato" panose="020F0502020204030203" pitchFamily="34" charset="0"/>
                          </a:rPr>
                          <m:t>𝑞</m:t>
                        </m:r>
                      </m:e>
                      <m:sub>
                        <m:r>
                          <a:rPr lang="en-US" sz="2400" i="1">
                            <a:latin typeface="Cambria Math" panose="02040503050406030204" pitchFamily="18" charset="0"/>
                            <a:ea typeface="Lato" panose="020F0502020204030203" pitchFamily="34" charset="0"/>
                            <a:cs typeface="Lato" panose="020F0502020204030203" pitchFamily="34" charset="0"/>
                          </a:rPr>
                          <m:t>𝑚𝑜𝑑𝑖𝑓𝑖𝑒𝑑</m:t>
                        </m:r>
                      </m:sub>
                    </m:sSub>
                  </m:oMath>
                </a14:m>
                <a:r>
                  <a:rPr lang="en-US" sz="2400">
                    <a:latin typeface="Lato" panose="020F0502020204030203" pitchFamily="34" charset="0"/>
                    <a:ea typeface="Lato" panose="020F0502020204030203" pitchFamily="34" charset="0"/>
                    <a:cs typeface="Lato" panose="020F0502020204030203" pitchFamily="34" charset="0"/>
                  </a:rPr>
                  <a:t>).</a:t>
                </a:r>
              </a:p>
              <a:p>
                <a:endParaRPr lang="en-US" sz="240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2" name="TextBox 11">
                <a:extLst>
                  <a:ext uri="{FF2B5EF4-FFF2-40B4-BE49-F238E27FC236}">
                    <a16:creationId xmlns:a16="http://schemas.microsoft.com/office/drawing/2014/main" id="{81C1DA55-8E77-D2AD-CC40-8DD7D1CFD5EB}"/>
                  </a:ext>
                </a:extLst>
              </p:cNvPr>
              <p:cNvSpPr txBox="1">
                <a:spLocks noRot="1" noChangeAspect="1" noMove="1" noResize="1" noEditPoints="1" noAdjustHandles="1" noChangeArrowheads="1" noChangeShapeType="1" noTextEdit="1"/>
              </p:cNvSpPr>
              <p:nvPr/>
            </p:nvSpPr>
            <p:spPr>
              <a:xfrm>
                <a:off x="0" y="749360"/>
                <a:ext cx="12044218" cy="1229952"/>
              </a:xfrm>
              <a:prstGeom prst="rect">
                <a:avLst/>
              </a:prstGeom>
              <a:blipFill>
                <a:blip r:embed="rId3"/>
                <a:stretch>
                  <a:fillRect l="-759" t="-3465"/>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B786BB9F-4B14-C36D-A807-AD02F43A014A}"/>
              </a:ext>
            </a:extLst>
          </p:cNvPr>
          <p:cNvSpPr/>
          <p:nvPr/>
        </p:nvSpPr>
        <p:spPr>
          <a:xfrm>
            <a:off x="8967675" y="2573065"/>
            <a:ext cx="365125" cy="365125"/>
          </a:xfrm>
          <a:prstGeom prst="ellipse">
            <a:avLst/>
          </a:prstGeom>
          <a:solidFill>
            <a:srgbClr val="1560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AE1FAB-5FBF-06C1-0522-C8834EEAE0B2}"/>
              </a:ext>
            </a:extLst>
          </p:cNvPr>
          <p:cNvSpPr/>
          <p:nvPr/>
        </p:nvSpPr>
        <p:spPr>
          <a:xfrm>
            <a:off x="8967675" y="3260494"/>
            <a:ext cx="365125" cy="36512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2C87F91-F2B6-9E40-EA64-23BE73E2C0D7}"/>
              </a:ext>
            </a:extLst>
          </p:cNvPr>
          <p:cNvSpPr/>
          <p:nvPr/>
        </p:nvSpPr>
        <p:spPr>
          <a:xfrm>
            <a:off x="8967675" y="3845098"/>
            <a:ext cx="377672" cy="427732"/>
          </a:xfrm>
          <a:custGeom>
            <a:avLst/>
            <a:gdLst>
              <a:gd name="connsiteX0" fmla="*/ 1341120 w 3404459"/>
              <a:gd name="connsiteY0" fmla="*/ 594360 h 3855720"/>
              <a:gd name="connsiteX1" fmla="*/ 1341120 w 3404459"/>
              <a:gd name="connsiteY1" fmla="*/ 594360 h 3855720"/>
              <a:gd name="connsiteX2" fmla="*/ 1402080 w 3404459"/>
              <a:gd name="connsiteY2" fmla="*/ 457200 h 3855720"/>
              <a:gd name="connsiteX3" fmla="*/ 975360 w 3404459"/>
              <a:gd name="connsiteY3" fmla="*/ 0 h 3855720"/>
              <a:gd name="connsiteX4" fmla="*/ 487680 w 3404459"/>
              <a:gd name="connsiteY4" fmla="*/ 45720 h 3855720"/>
              <a:gd name="connsiteX5" fmla="*/ 106680 w 3404459"/>
              <a:gd name="connsiteY5" fmla="*/ 243840 h 3855720"/>
              <a:gd name="connsiteX6" fmla="*/ 30480 w 3404459"/>
              <a:gd name="connsiteY6" fmla="*/ 320040 h 3855720"/>
              <a:gd name="connsiteX7" fmla="*/ 0 w 3404459"/>
              <a:gd name="connsiteY7" fmla="*/ 533400 h 3855720"/>
              <a:gd name="connsiteX8" fmla="*/ 60960 w 3404459"/>
              <a:gd name="connsiteY8" fmla="*/ 731520 h 3855720"/>
              <a:gd name="connsiteX9" fmla="*/ 213360 w 3404459"/>
              <a:gd name="connsiteY9" fmla="*/ 1051560 h 3855720"/>
              <a:gd name="connsiteX10" fmla="*/ 335280 w 3404459"/>
              <a:gd name="connsiteY10" fmla="*/ 1295400 h 3855720"/>
              <a:gd name="connsiteX11" fmla="*/ 381000 w 3404459"/>
              <a:gd name="connsiteY11" fmla="*/ 1508760 h 3855720"/>
              <a:gd name="connsiteX12" fmla="*/ 426720 w 3404459"/>
              <a:gd name="connsiteY12" fmla="*/ 1920240 h 3855720"/>
              <a:gd name="connsiteX13" fmla="*/ 411480 w 3404459"/>
              <a:gd name="connsiteY13" fmla="*/ 2316480 h 3855720"/>
              <a:gd name="connsiteX14" fmla="*/ 381000 w 3404459"/>
              <a:gd name="connsiteY14" fmla="*/ 2484120 h 3855720"/>
              <a:gd name="connsiteX15" fmla="*/ 365760 w 3404459"/>
              <a:gd name="connsiteY15" fmla="*/ 2727960 h 3855720"/>
              <a:gd name="connsiteX16" fmla="*/ 426720 w 3404459"/>
              <a:gd name="connsiteY16" fmla="*/ 3352800 h 3855720"/>
              <a:gd name="connsiteX17" fmla="*/ 609600 w 3404459"/>
              <a:gd name="connsiteY17" fmla="*/ 3627120 h 3855720"/>
              <a:gd name="connsiteX18" fmla="*/ 899160 w 3404459"/>
              <a:gd name="connsiteY18" fmla="*/ 3733800 h 3855720"/>
              <a:gd name="connsiteX19" fmla="*/ 1432560 w 3404459"/>
              <a:gd name="connsiteY19" fmla="*/ 3840480 h 3855720"/>
              <a:gd name="connsiteX20" fmla="*/ 1813560 w 3404459"/>
              <a:gd name="connsiteY20" fmla="*/ 3855720 h 3855720"/>
              <a:gd name="connsiteX21" fmla="*/ 2331720 w 3404459"/>
              <a:gd name="connsiteY21" fmla="*/ 3810000 h 3855720"/>
              <a:gd name="connsiteX22" fmla="*/ 2590800 w 3404459"/>
              <a:gd name="connsiteY22" fmla="*/ 3703320 h 3855720"/>
              <a:gd name="connsiteX23" fmla="*/ 2941320 w 3404459"/>
              <a:gd name="connsiteY23" fmla="*/ 3429000 h 3855720"/>
              <a:gd name="connsiteX24" fmla="*/ 3230880 w 3404459"/>
              <a:gd name="connsiteY24" fmla="*/ 3032760 h 3855720"/>
              <a:gd name="connsiteX25" fmla="*/ 3352800 w 3404459"/>
              <a:gd name="connsiteY25" fmla="*/ 2758440 h 3855720"/>
              <a:gd name="connsiteX26" fmla="*/ 3368040 w 3404459"/>
              <a:gd name="connsiteY26" fmla="*/ 2133600 h 3855720"/>
              <a:gd name="connsiteX27" fmla="*/ 3291840 w 3404459"/>
              <a:gd name="connsiteY27" fmla="*/ 2011680 h 3855720"/>
              <a:gd name="connsiteX28" fmla="*/ 2910840 w 3404459"/>
              <a:gd name="connsiteY28" fmla="*/ 1645920 h 3855720"/>
              <a:gd name="connsiteX29" fmla="*/ 2743200 w 3404459"/>
              <a:gd name="connsiteY29" fmla="*/ 1463040 h 3855720"/>
              <a:gd name="connsiteX30" fmla="*/ 2621280 w 3404459"/>
              <a:gd name="connsiteY30" fmla="*/ 1386840 h 3855720"/>
              <a:gd name="connsiteX31" fmla="*/ 2529840 w 3404459"/>
              <a:gd name="connsiteY31" fmla="*/ 1341120 h 3855720"/>
              <a:gd name="connsiteX32" fmla="*/ 2179320 w 3404459"/>
              <a:gd name="connsiteY32" fmla="*/ 1188720 h 3855720"/>
              <a:gd name="connsiteX33" fmla="*/ 2011680 w 3404459"/>
              <a:gd name="connsiteY33" fmla="*/ 1112520 h 3855720"/>
              <a:gd name="connsiteX34" fmla="*/ 1874520 w 3404459"/>
              <a:gd name="connsiteY34" fmla="*/ 1066800 h 3855720"/>
              <a:gd name="connsiteX35" fmla="*/ 1813560 w 3404459"/>
              <a:gd name="connsiteY35" fmla="*/ 1036320 h 3855720"/>
              <a:gd name="connsiteX36" fmla="*/ 1539240 w 3404459"/>
              <a:gd name="connsiteY36" fmla="*/ 914400 h 3855720"/>
              <a:gd name="connsiteX37" fmla="*/ 1432560 w 3404459"/>
              <a:gd name="connsiteY37" fmla="*/ 777240 h 3855720"/>
              <a:gd name="connsiteX38" fmla="*/ 1417320 w 3404459"/>
              <a:gd name="connsiteY38" fmla="*/ 716280 h 3855720"/>
              <a:gd name="connsiteX39" fmla="*/ 1386840 w 3404459"/>
              <a:gd name="connsiteY39" fmla="*/ 640080 h 3855720"/>
              <a:gd name="connsiteX40" fmla="*/ 1341120 w 3404459"/>
              <a:gd name="connsiteY40" fmla="*/ 594360 h 38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04459" h="3855720">
                <a:moveTo>
                  <a:pt x="1341120" y="594360"/>
                </a:moveTo>
                <a:lnTo>
                  <a:pt x="1341120" y="594360"/>
                </a:lnTo>
                <a:cubicBezTo>
                  <a:pt x="1361440" y="548640"/>
                  <a:pt x="1409412" y="506692"/>
                  <a:pt x="1402080" y="457200"/>
                </a:cubicBezTo>
                <a:cubicBezTo>
                  <a:pt x="1356459" y="149259"/>
                  <a:pt x="1218640" y="145968"/>
                  <a:pt x="975360" y="0"/>
                </a:cubicBezTo>
                <a:cubicBezTo>
                  <a:pt x="812800" y="15240"/>
                  <a:pt x="648538" y="17745"/>
                  <a:pt x="487680" y="45720"/>
                </a:cubicBezTo>
                <a:cubicBezTo>
                  <a:pt x="322503" y="74446"/>
                  <a:pt x="231777" y="142199"/>
                  <a:pt x="106680" y="243840"/>
                </a:cubicBezTo>
                <a:cubicBezTo>
                  <a:pt x="78801" y="266492"/>
                  <a:pt x="55880" y="294640"/>
                  <a:pt x="30480" y="320040"/>
                </a:cubicBezTo>
                <a:cubicBezTo>
                  <a:pt x="16411" y="390387"/>
                  <a:pt x="0" y="460998"/>
                  <a:pt x="0" y="533400"/>
                </a:cubicBezTo>
                <a:cubicBezTo>
                  <a:pt x="0" y="663741"/>
                  <a:pt x="18206" y="617508"/>
                  <a:pt x="60960" y="731520"/>
                </a:cubicBezTo>
                <a:cubicBezTo>
                  <a:pt x="204064" y="1113132"/>
                  <a:pt x="-19644" y="632153"/>
                  <a:pt x="213360" y="1051560"/>
                </a:cubicBezTo>
                <a:cubicBezTo>
                  <a:pt x="257492" y="1130998"/>
                  <a:pt x="335280" y="1295400"/>
                  <a:pt x="335280" y="1295400"/>
                </a:cubicBezTo>
                <a:cubicBezTo>
                  <a:pt x="336049" y="1298859"/>
                  <a:pt x="376115" y="1474565"/>
                  <a:pt x="381000" y="1508760"/>
                </a:cubicBezTo>
                <a:cubicBezTo>
                  <a:pt x="409080" y="1705318"/>
                  <a:pt x="410476" y="1741551"/>
                  <a:pt x="426720" y="1920240"/>
                </a:cubicBezTo>
                <a:cubicBezTo>
                  <a:pt x="421640" y="2052320"/>
                  <a:pt x="422162" y="2184735"/>
                  <a:pt x="411480" y="2316480"/>
                </a:cubicBezTo>
                <a:cubicBezTo>
                  <a:pt x="406890" y="2373090"/>
                  <a:pt x="387272" y="2427671"/>
                  <a:pt x="381000" y="2484120"/>
                </a:cubicBezTo>
                <a:cubicBezTo>
                  <a:pt x="372007" y="2565060"/>
                  <a:pt x="370840" y="2646680"/>
                  <a:pt x="365760" y="2727960"/>
                </a:cubicBezTo>
                <a:cubicBezTo>
                  <a:pt x="366186" y="2734348"/>
                  <a:pt x="381498" y="3223594"/>
                  <a:pt x="426720" y="3352800"/>
                </a:cubicBezTo>
                <a:cubicBezTo>
                  <a:pt x="450525" y="3420815"/>
                  <a:pt x="559985" y="3581321"/>
                  <a:pt x="609600" y="3627120"/>
                </a:cubicBezTo>
                <a:cubicBezTo>
                  <a:pt x="656766" y="3670658"/>
                  <a:pt x="883546" y="3729896"/>
                  <a:pt x="899160" y="3733800"/>
                </a:cubicBezTo>
                <a:cubicBezTo>
                  <a:pt x="933889" y="3742482"/>
                  <a:pt x="1373270" y="3834696"/>
                  <a:pt x="1432560" y="3840480"/>
                </a:cubicBezTo>
                <a:cubicBezTo>
                  <a:pt x="1559061" y="3852822"/>
                  <a:pt x="1686560" y="3850640"/>
                  <a:pt x="1813560" y="3855720"/>
                </a:cubicBezTo>
                <a:cubicBezTo>
                  <a:pt x="1986280" y="3840480"/>
                  <a:pt x="2161569" y="3843363"/>
                  <a:pt x="2331720" y="3810000"/>
                </a:cubicBezTo>
                <a:cubicBezTo>
                  <a:pt x="2423369" y="3792030"/>
                  <a:pt x="2507265" y="3745087"/>
                  <a:pt x="2590800" y="3703320"/>
                </a:cubicBezTo>
                <a:cubicBezTo>
                  <a:pt x="2724658" y="3636391"/>
                  <a:pt x="2839800" y="3537288"/>
                  <a:pt x="2941320" y="3429000"/>
                </a:cubicBezTo>
                <a:cubicBezTo>
                  <a:pt x="3084465" y="3276312"/>
                  <a:pt x="3123789" y="3235043"/>
                  <a:pt x="3230880" y="3032760"/>
                </a:cubicBezTo>
                <a:cubicBezTo>
                  <a:pt x="3277699" y="2944324"/>
                  <a:pt x="3312160" y="2849880"/>
                  <a:pt x="3352800" y="2758440"/>
                </a:cubicBezTo>
                <a:cubicBezTo>
                  <a:pt x="3400141" y="2490173"/>
                  <a:pt x="3433202" y="2431486"/>
                  <a:pt x="3368040" y="2133600"/>
                </a:cubicBezTo>
                <a:cubicBezTo>
                  <a:pt x="3357799" y="2086782"/>
                  <a:pt x="3324618" y="2046643"/>
                  <a:pt x="3291840" y="2011680"/>
                </a:cubicBezTo>
                <a:cubicBezTo>
                  <a:pt x="3171432" y="1883245"/>
                  <a:pt x="3029801" y="1775696"/>
                  <a:pt x="2910840" y="1645920"/>
                </a:cubicBezTo>
                <a:cubicBezTo>
                  <a:pt x="2854960" y="1584960"/>
                  <a:pt x="2804829" y="1518182"/>
                  <a:pt x="2743200" y="1463040"/>
                </a:cubicBezTo>
                <a:cubicBezTo>
                  <a:pt x="2707485" y="1431084"/>
                  <a:pt x="2662890" y="1410617"/>
                  <a:pt x="2621280" y="1386840"/>
                </a:cubicBezTo>
                <a:cubicBezTo>
                  <a:pt x="2591692" y="1369933"/>
                  <a:pt x="2560936" y="1355060"/>
                  <a:pt x="2529840" y="1341120"/>
                </a:cubicBezTo>
                <a:cubicBezTo>
                  <a:pt x="2413581" y="1289004"/>
                  <a:pt x="2295886" y="1240146"/>
                  <a:pt x="2179320" y="1188720"/>
                </a:cubicBezTo>
                <a:cubicBezTo>
                  <a:pt x="2123161" y="1163944"/>
                  <a:pt x="2069912" y="1131931"/>
                  <a:pt x="2011680" y="1112520"/>
                </a:cubicBezTo>
                <a:cubicBezTo>
                  <a:pt x="1965960" y="1097280"/>
                  <a:pt x="1919501" y="1084100"/>
                  <a:pt x="1874520" y="1066800"/>
                </a:cubicBezTo>
                <a:cubicBezTo>
                  <a:pt x="1853316" y="1058645"/>
                  <a:pt x="1834320" y="1045547"/>
                  <a:pt x="1813560" y="1036320"/>
                </a:cubicBezTo>
                <a:cubicBezTo>
                  <a:pt x="1512392" y="902468"/>
                  <a:pt x="1689058" y="989309"/>
                  <a:pt x="1539240" y="914400"/>
                </a:cubicBezTo>
                <a:cubicBezTo>
                  <a:pt x="1534916" y="909212"/>
                  <a:pt x="1446454" y="809659"/>
                  <a:pt x="1432560" y="777240"/>
                </a:cubicBezTo>
                <a:cubicBezTo>
                  <a:pt x="1424309" y="757988"/>
                  <a:pt x="1423944" y="736151"/>
                  <a:pt x="1417320" y="716280"/>
                </a:cubicBezTo>
                <a:cubicBezTo>
                  <a:pt x="1408669" y="690327"/>
                  <a:pt x="1396446" y="665695"/>
                  <a:pt x="1386840" y="640080"/>
                </a:cubicBezTo>
                <a:cubicBezTo>
                  <a:pt x="1365826" y="584042"/>
                  <a:pt x="1348740" y="601980"/>
                  <a:pt x="1341120" y="594360"/>
                </a:cubicBezTo>
                <a:close/>
              </a:path>
            </a:pathLst>
          </a:custGeom>
          <a:solidFill>
            <a:srgbClr val="869DB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62"/>
          </a:p>
        </p:txBody>
      </p:sp>
      <p:sp>
        <p:nvSpPr>
          <p:cNvPr id="16" name="Oval 15">
            <a:extLst>
              <a:ext uri="{FF2B5EF4-FFF2-40B4-BE49-F238E27FC236}">
                <a16:creationId xmlns:a16="http://schemas.microsoft.com/office/drawing/2014/main" id="{E21663C1-AC74-38D8-63A5-E812B5B2FA47}"/>
              </a:ext>
            </a:extLst>
          </p:cNvPr>
          <p:cNvSpPr/>
          <p:nvPr/>
        </p:nvSpPr>
        <p:spPr>
          <a:xfrm>
            <a:off x="8798567" y="4539057"/>
            <a:ext cx="715887" cy="743297"/>
          </a:xfrm>
          <a:prstGeom prst="ellipse">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062"/>
          </a:p>
        </p:txBody>
      </p:sp>
      <p:sp>
        <p:nvSpPr>
          <p:cNvPr id="17" name="TextBox 16">
            <a:extLst>
              <a:ext uri="{FF2B5EF4-FFF2-40B4-BE49-F238E27FC236}">
                <a16:creationId xmlns:a16="http://schemas.microsoft.com/office/drawing/2014/main" id="{E1CD1C9E-8092-E3AD-86B5-456410149677}"/>
              </a:ext>
            </a:extLst>
          </p:cNvPr>
          <p:cNvSpPr txBox="1"/>
          <p:nvPr/>
        </p:nvSpPr>
        <p:spPr>
          <a:xfrm>
            <a:off x="9825465" y="2414193"/>
            <a:ext cx="2027799" cy="646331"/>
          </a:xfrm>
          <a:prstGeom prst="rect">
            <a:avLst/>
          </a:prstGeom>
          <a:noFill/>
        </p:spPr>
        <p:txBody>
          <a:bodyPr wrap="none" rtlCol="0">
            <a:spAutoFit/>
          </a:bodyPr>
          <a:lstStyle/>
          <a:p>
            <a:r>
              <a:rPr lang="en-US"/>
              <a:t>Reference point fed</a:t>
            </a:r>
          </a:p>
          <a:p>
            <a:pPr algn="ctr"/>
            <a:r>
              <a:rPr lang="en-US"/>
              <a:t>Into AAPF</a:t>
            </a:r>
          </a:p>
        </p:txBody>
      </p:sp>
      <p:sp>
        <p:nvSpPr>
          <p:cNvPr id="18" name="TextBox 17">
            <a:extLst>
              <a:ext uri="{FF2B5EF4-FFF2-40B4-BE49-F238E27FC236}">
                <a16:creationId xmlns:a16="http://schemas.microsoft.com/office/drawing/2014/main" id="{9C9D44B4-A01F-AFFB-71A0-6E7DE897F28C}"/>
              </a:ext>
            </a:extLst>
          </p:cNvPr>
          <p:cNvSpPr txBox="1"/>
          <p:nvPr/>
        </p:nvSpPr>
        <p:spPr>
          <a:xfrm>
            <a:off x="9982183" y="3335187"/>
            <a:ext cx="1718740" cy="369332"/>
          </a:xfrm>
          <a:prstGeom prst="rect">
            <a:avLst/>
          </a:prstGeom>
          <a:noFill/>
        </p:spPr>
        <p:txBody>
          <a:bodyPr wrap="none" rtlCol="0">
            <a:spAutoFit/>
          </a:bodyPr>
          <a:lstStyle/>
          <a:p>
            <a:pPr algn="ctr"/>
            <a:r>
              <a:rPr lang="en-US"/>
              <a:t>Waypoints AAPF</a:t>
            </a:r>
          </a:p>
        </p:txBody>
      </p:sp>
      <p:sp>
        <p:nvSpPr>
          <p:cNvPr id="19" name="TextBox 18">
            <a:extLst>
              <a:ext uri="{FF2B5EF4-FFF2-40B4-BE49-F238E27FC236}">
                <a16:creationId xmlns:a16="http://schemas.microsoft.com/office/drawing/2014/main" id="{11A4CE32-BAA2-FF15-87C4-01A93171E2C2}"/>
              </a:ext>
            </a:extLst>
          </p:cNvPr>
          <p:cNvSpPr txBox="1"/>
          <p:nvPr/>
        </p:nvSpPr>
        <p:spPr>
          <a:xfrm>
            <a:off x="10341535" y="3979182"/>
            <a:ext cx="995657" cy="369332"/>
          </a:xfrm>
          <a:prstGeom prst="rect">
            <a:avLst/>
          </a:prstGeom>
          <a:noFill/>
        </p:spPr>
        <p:txBody>
          <a:bodyPr wrap="none" rtlCol="0">
            <a:spAutoFit/>
          </a:bodyPr>
          <a:lstStyle/>
          <a:p>
            <a:r>
              <a:rPr lang="en-US"/>
              <a:t>Obstacle</a:t>
            </a:r>
          </a:p>
        </p:txBody>
      </p:sp>
      <p:sp>
        <p:nvSpPr>
          <p:cNvPr id="20" name="TextBox 19">
            <a:extLst>
              <a:ext uri="{FF2B5EF4-FFF2-40B4-BE49-F238E27FC236}">
                <a16:creationId xmlns:a16="http://schemas.microsoft.com/office/drawing/2014/main" id="{73398785-4AB3-12DD-8882-B60EA5B9791E}"/>
              </a:ext>
            </a:extLst>
          </p:cNvPr>
          <p:cNvSpPr txBox="1"/>
          <p:nvPr/>
        </p:nvSpPr>
        <p:spPr>
          <a:xfrm>
            <a:off x="9829843" y="4690431"/>
            <a:ext cx="2023421" cy="646331"/>
          </a:xfrm>
          <a:prstGeom prst="rect">
            <a:avLst/>
          </a:prstGeom>
          <a:noFill/>
        </p:spPr>
        <p:txBody>
          <a:bodyPr wrap="square" rtlCol="0">
            <a:spAutoFit/>
          </a:bodyPr>
          <a:lstStyle/>
          <a:p>
            <a:r>
              <a:rPr lang="en-US"/>
              <a:t>Simplified repulsive</a:t>
            </a:r>
          </a:p>
          <a:p>
            <a:pPr algn="ctr"/>
            <a:r>
              <a:rPr lang="en-US"/>
              <a:t>field</a:t>
            </a:r>
          </a:p>
        </p:txBody>
      </p:sp>
      <p:pic>
        <p:nvPicPr>
          <p:cNvPr id="5" name="Picture 4">
            <a:extLst>
              <a:ext uri="{FF2B5EF4-FFF2-40B4-BE49-F238E27FC236}">
                <a16:creationId xmlns:a16="http://schemas.microsoft.com/office/drawing/2014/main" id="{B0408EF3-6DC7-5370-7A80-0BBE1801DF99}"/>
              </a:ext>
            </a:extLst>
          </p:cNvPr>
          <p:cNvPicPr>
            <a:picLocks noChangeAspect="1"/>
          </p:cNvPicPr>
          <p:nvPr/>
        </p:nvPicPr>
        <p:blipFill>
          <a:blip r:embed="rId4"/>
          <a:stretch>
            <a:fillRect/>
          </a:stretch>
        </p:blipFill>
        <p:spPr>
          <a:xfrm>
            <a:off x="886438" y="1711625"/>
            <a:ext cx="7114191" cy="4266946"/>
          </a:xfrm>
          <a:prstGeom prst="rect">
            <a:avLst/>
          </a:prstGeom>
        </p:spPr>
      </p:pic>
      <p:cxnSp>
        <p:nvCxnSpPr>
          <p:cNvPr id="4" name="Straight Arrow Connector 3">
            <a:extLst>
              <a:ext uri="{FF2B5EF4-FFF2-40B4-BE49-F238E27FC236}">
                <a16:creationId xmlns:a16="http://schemas.microsoft.com/office/drawing/2014/main" id="{10F304F7-CC25-6CAB-871B-C9A48CBAC0CA}"/>
              </a:ext>
            </a:extLst>
          </p:cNvPr>
          <p:cNvCxnSpPr>
            <a:cxnSpLocks/>
          </p:cNvCxnSpPr>
          <p:nvPr/>
        </p:nvCxnSpPr>
        <p:spPr>
          <a:xfrm flipV="1">
            <a:off x="6637020" y="2693670"/>
            <a:ext cx="655320" cy="67056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103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7" name="TextBox 6">
            <a:extLst>
              <a:ext uri="{FF2B5EF4-FFF2-40B4-BE49-F238E27FC236}">
                <a16:creationId xmlns:a16="http://schemas.microsoft.com/office/drawing/2014/main" id="{08A32AB5-7164-2427-438A-C9022F71BDA2}"/>
              </a:ext>
            </a:extLst>
          </p:cNvPr>
          <p:cNvSpPr txBox="1"/>
          <p:nvPr/>
        </p:nvSpPr>
        <p:spPr>
          <a:xfrm>
            <a:off x="292289" y="906379"/>
            <a:ext cx="11560975" cy="830997"/>
          </a:xfrm>
          <a:prstGeom prst="rect">
            <a:avLst/>
          </a:prstGeom>
          <a:noFill/>
        </p:spPr>
        <p:txBody>
          <a:bodyPr wrap="square">
            <a:spAutoFit/>
          </a:bodyPr>
          <a:lstStyle/>
          <a:p>
            <a:r>
              <a:rPr lang="en-US" sz="2400">
                <a:latin typeface="Lato" panose="020F0502020204030203" pitchFamily="34" charset="0"/>
                <a:ea typeface="Lato" panose="020F0502020204030203" pitchFamily="34" charset="0"/>
                <a:cs typeface="Lato" panose="020F0502020204030203" pitchFamily="34" charset="0"/>
              </a:rPr>
              <a:t>6.1. AAPF human cases.</a:t>
            </a:r>
          </a:p>
          <a:p>
            <a:r>
              <a:rPr lang="en-US" sz="2400">
                <a:latin typeface="Lato" panose="020F0502020204030203" pitchFamily="34" charset="0"/>
                <a:ea typeface="Lato" panose="020F0502020204030203" pitchFamily="34" charset="0"/>
                <a:cs typeface="Lato" panose="020F0502020204030203" pitchFamily="34" charset="0"/>
              </a:rPr>
              <a:t>c. Collision: replan using RRT for new reference waypoints.</a:t>
            </a:r>
          </a:p>
        </p:txBody>
      </p:sp>
      <p:sp>
        <p:nvSpPr>
          <p:cNvPr id="8" name="Oval 7">
            <a:extLst>
              <a:ext uri="{FF2B5EF4-FFF2-40B4-BE49-F238E27FC236}">
                <a16:creationId xmlns:a16="http://schemas.microsoft.com/office/drawing/2014/main" id="{D7AA3DC3-8717-6BC8-AAE9-FC125663209F}"/>
              </a:ext>
            </a:extLst>
          </p:cNvPr>
          <p:cNvSpPr/>
          <p:nvPr/>
        </p:nvSpPr>
        <p:spPr>
          <a:xfrm>
            <a:off x="8967675" y="2818588"/>
            <a:ext cx="365125" cy="365125"/>
          </a:xfrm>
          <a:prstGeom prst="ellipse">
            <a:avLst/>
          </a:prstGeom>
          <a:solidFill>
            <a:srgbClr val="1560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1D82CB1-CF66-F566-863B-B4EC512221D3}"/>
              </a:ext>
            </a:extLst>
          </p:cNvPr>
          <p:cNvSpPr/>
          <p:nvPr/>
        </p:nvSpPr>
        <p:spPr>
          <a:xfrm>
            <a:off x="8967675" y="3506017"/>
            <a:ext cx="365125" cy="365125"/>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907FB9A-D32C-A20B-9567-65C8887CFE53}"/>
              </a:ext>
            </a:extLst>
          </p:cNvPr>
          <p:cNvSpPr/>
          <p:nvPr/>
        </p:nvSpPr>
        <p:spPr>
          <a:xfrm>
            <a:off x="8967675" y="4090621"/>
            <a:ext cx="377672" cy="427732"/>
          </a:xfrm>
          <a:custGeom>
            <a:avLst/>
            <a:gdLst>
              <a:gd name="connsiteX0" fmla="*/ 1341120 w 3404459"/>
              <a:gd name="connsiteY0" fmla="*/ 594360 h 3855720"/>
              <a:gd name="connsiteX1" fmla="*/ 1341120 w 3404459"/>
              <a:gd name="connsiteY1" fmla="*/ 594360 h 3855720"/>
              <a:gd name="connsiteX2" fmla="*/ 1402080 w 3404459"/>
              <a:gd name="connsiteY2" fmla="*/ 457200 h 3855720"/>
              <a:gd name="connsiteX3" fmla="*/ 975360 w 3404459"/>
              <a:gd name="connsiteY3" fmla="*/ 0 h 3855720"/>
              <a:gd name="connsiteX4" fmla="*/ 487680 w 3404459"/>
              <a:gd name="connsiteY4" fmla="*/ 45720 h 3855720"/>
              <a:gd name="connsiteX5" fmla="*/ 106680 w 3404459"/>
              <a:gd name="connsiteY5" fmla="*/ 243840 h 3855720"/>
              <a:gd name="connsiteX6" fmla="*/ 30480 w 3404459"/>
              <a:gd name="connsiteY6" fmla="*/ 320040 h 3855720"/>
              <a:gd name="connsiteX7" fmla="*/ 0 w 3404459"/>
              <a:gd name="connsiteY7" fmla="*/ 533400 h 3855720"/>
              <a:gd name="connsiteX8" fmla="*/ 60960 w 3404459"/>
              <a:gd name="connsiteY8" fmla="*/ 731520 h 3855720"/>
              <a:gd name="connsiteX9" fmla="*/ 213360 w 3404459"/>
              <a:gd name="connsiteY9" fmla="*/ 1051560 h 3855720"/>
              <a:gd name="connsiteX10" fmla="*/ 335280 w 3404459"/>
              <a:gd name="connsiteY10" fmla="*/ 1295400 h 3855720"/>
              <a:gd name="connsiteX11" fmla="*/ 381000 w 3404459"/>
              <a:gd name="connsiteY11" fmla="*/ 1508760 h 3855720"/>
              <a:gd name="connsiteX12" fmla="*/ 426720 w 3404459"/>
              <a:gd name="connsiteY12" fmla="*/ 1920240 h 3855720"/>
              <a:gd name="connsiteX13" fmla="*/ 411480 w 3404459"/>
              <a:gd name="connsiteY13" fmla="*/ 2316480 h 3855720"/>
              <a:gd name="connsiteX14" fmla="*/ 381000 w 3404459"/>
              <a:gd name="connsiteY14" fmla="*/ 2484120 h 3855720"/>
              <a:gd name="connsiteX15" fmla="*/ 365760 w 3404459"/>
              <a:gd name="connsiteY15" fmla="*/ 2727960 h 3855720"/>
              <a:gd name="connsiteX16" fmla="*/ 426720 w 3404459"/>
              <a:gd name="connsiteY16" fmla="*/ 3352800 h 3855720"/>
              <a:gd name="connsiteX17" fmla="*/ 609600 w 3404459"/>
              <a:gd name="connsiteY17" fmla="*/ 3627120 h 3855720"/>
              <a:gd name="connsiteX18" fmla="*/ 899160 w 3404459"/>
              <a:gd name="connsiteY18" fmla="*/ 3733800 h 3855720"/>
              <a:gd name="connsiteX19" fmla="*/ 1432560 w 3404459"/>
              <a:gd name="connsiteY19" fmla="*/ 3840480 h 3855720"/>
              <a:gd name="connsiteX20" fmla="*/ 1813560 w 3404459"/>
              <a:gd name="connsiteY20" fmla="*/ 3855720 h 3855720"/>
              <a:gd name="connsiteX21" fmla="*/ 2331720 w 3404459"/>
              <a:gd name="connsiteY21" fmla="*/ 3810000 h 3855720"/>
              <a:gd name="connsiteX22" fmla="*/ 2590800 w 3404459"/>
              <a:gd name="connsiteY22" fmla="*/ 3703320 h 3855720"/>
              <a:gd name="connsiteX23" fmla="*/ 2941320 w 3404459"/>
              <a:gd name="connsiteY23" fmla="*/ 3429000 h 3855720"/>
              <a:gd name="connsiteX24" fmla="*/ 3230880 w 3404459"/>
              <a:gd name="connsiteY24" fmla="*/ 3032760 h 3855720"/>
              <a:gd name="connsiteX25" fmla="*/ 3352800 w 3404459"/>
              <a:gd name="connsiteY25" fmla="*/ 2758440 h 3855720"/>
              <a:gd name="connsiteX26" fmla="*/ 3368040 w 3404459"/>
              <a:gd name="connsiteY26" fmla="*/ 2133600 h 3855720"/>
              <a:gd name="connsiteX27" fmla="*/ 3291840 w 3404459"/>
              <a:gd name="connsiteY27" fmla="*/ 2011680 h 3855720"/>
              <a:gd name="connsiteX28" fmla="*/ 2910840 w 3404459"/>
              <a:gd name="connsiteY28" fmla="*/ 1645920 h 3855720"/>
              <a:gd name="connsiteX29" fmla="*/ 2743200 w 3404459"/>
              <a:gd name="connsiteY29" fmla="*/ 1463040 h 3855720"/>
              <a:gd name="connsiteX30" fmla="*/ 2621280 w 3404459"/>
              <a:gd name="connsiteY30" fmla="*/ 1386840 h 3855720"/>
              <a:gd name="connsiteX31" fmla="*/ 2529840 w 3404459"/>
              <a:gd name="connsiteY31" fmla="*/ 1341120 h 3855720"/>
              <a:gd name="connsiteX32" fmla="*/ 2179320 w 3404459"/>
              <a:gd name="connsiteY32" fmla="*/ 1188720 h 3855720"/>
              <a:gd name="connsiteX33" fmla="*/ 2011680 w 3404459"/>
              <a:gd name="connsiteY33" fmla="*/ 1112520 h 3855720"/>
              <a:gd name="connsiteX34" fmla="*/ 1874520 w 3404459"/>
              <a:gd name="connsiteY34" fmla="*/ 1066800 h 3855720"/>
              <a:gd name="connsiteX35" fmla="*/ 1813560 w 3404459"/>
              <a:gd name="connsiteY35" fmla="*/ 1036320 h 3855720"/>
              <a:gd name="connsiteX36" fmla="*/ 1539240 w 3404459"/>
              <a:gd name="connsiteY36" fmla="*/ 914400 h 3855720"/>
              <a:gd name="connsiteX37" fmla="*/ 1432560 w 3404459"/>
              <a:gd name="connsiteY37" fmla="*/ 777240 h 3855720"/>
              <a:gd name="connsiteX38" fmla="*/ 1417320 w 3404459"/>
              <a:gd name="connsiteY38" fmla="*/ 716280 h 3855720"/>
              <a:gd name="connsiteX39" fmla="*/ 1386840 w 3404459"/>
              <a:gd name="connsiteY39" fmla="*/ 640080 h 3855720"/>
              <a:gd name="connsiteX40" fmla="*/ 1341120 w 3404459"/>
              <a:gd name="connsiteY40" fmla="*/ 594360 h 38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04459" h="3855720">
                <a:moveTo>
                  <a:pt x="1341120" y="594360"/>
                </a:moveTo>
                <a:lnTo>
                  <a:pt x="1341120" y="594360"/>
                </a:lnTo>
                <a:cubicBezTo>
                  <a:pt x="1361440" y="548640"/>
                  <a:pt x="1409412" y="506692"/>
                  <a:pt x="1402080" y="457200"/>
                </a:cubicBezTo>
                <a:cubicBezTo>
                  <a:pt x="1356459" y="149259"/>
                  <a:pt x="1218640" y="145968"/>
                  <a:pt x="975360" y="0"/>
                </a:cubicBezTo>
                <a:cubicBezTo>
                  <a:pt x="812800" y="15240"/>
                  <a:pt x="648538" y="17745"/>
                  <a:pt x="487680" y="45720"/>
                </a:cubicBezTo>
                <a:cubicBezTo>
                  <a:pt x="322503" y="74446"/>
                  <a:pt x="231777" y="142199"/>
                  <a:pt x="106680" y="243840"/>
                </a:cubicBezTo>
                <a:cubicBezTo>
                  <a:pt x="78801" y="266492"/>
                  <a:pt x="55880" y="294640"/>
                  <a:pt x="30480" y="320040"/>
                </a:cubicBezTo>
                <a:cubicBezTo>
                  <a:pt x="16411" y="390387"/>
                  <a:pt x="0" y="460998"/>
                  <a:pt x="0" y="533400"/>
                </a:cubicBezTo>
                <a:cubicBezTo>
                  <a:pt x="0" y="663741"/>
                  <a:pt x="18206" y="617508"/>
                  <a:pt x="60960" y="731520"/>
                </a:cubicBezTo>
                <a:cubicBezTo>
                  <a:pt x="204064" y="1113132"/>
                  <a:pt x="-19644" y="632153"/>
                  <a:pt x="213360" y="1051560"/>
                </a:cubicBezTo>
                <a:cubicBezTo>
                  <a:pt x="257492" y="1130998"/>
                  <a:pt x="335280" y="1295400"/>
                  <a:pt x="335280" y="1295400"/>
                </a:cubicBezTo>
                <a:cubicBezTo>
                  <a:pt x="336049" y="1298859"/>
                  <a:pt x="376115" y="1474565"/>
                  <a:pt x="381000" y="1508760"/>
                </a:cubicBezTo>
                <a:cubicBezTo>
                  <a:pt x="409080" y="1705318"/>
                  <a:pt x="410476" y="1741551"/>
                  <a:pt x="426720" y="1920240"/>
                </a:cubicBezTo>
                <a:cubicBezTo>
                  <a:pt x="421640" y="2052320"/>
                  <a:pt x="422162" y="2184735"/>
                  <a:pt x="411480" y="2316480"/>
                </a:cubicBezTo>
                <a:cubicBezTo>
                  <a:pt x="406890" y="2373090"/>
                  <a:pt x="387272" y="2427671"/>
                  <a:pt x="381000" y="2484120"/>
                </a:cubicBezTo>
                <a:cubicBezTo>
                  <a:pt x="372007" y="2565060"/>
                  <a:pt x="370840" y="2646680"/>
                  <a:pt x="365760" y="2727960"/>
                </a:cubicBezTo>
                <a:cubicBezTo>
                  <a:pt x="366186" y="2734348"/>
                  <a:pt x="381498" y="3223594"/>
                  <a:pt x="426720" y="3352800"/>
                </a:cubicBezTo>
                <a:cubicBezTo>
                  <a:pt x="450525" y="3420815"/>
                  <a:pt x="559985" y="3581321"/>
                  <a:pt x="609600" y="3627120"/>
                </a:cubicBezTo>
                <a:cubicBezTo>
                  <a:pt x="656766" y="3670658"/>
                  <a:pt x="883546" y="3729896"/>
                  <a:pt x="899160" y="3733800"/>
                </a:cubicBezTo>
                <a:cubicBezTo>
                  <a:pt x="933889" y="3742482"/>
                  <a:pt x="1373270" y="3834696"/>
                  <a:pt x="1432560" y="3840480"/>
                </a:cubicBezTo>
                <a:cubicBezTo>
                  <a:pt x="1559061" y="3852822"/>
                  <a:pt x="1686560" y="3850640"/>
                  <a:pt x="1813560" y="3855720"/>
                </a:cubicBezTo>
                <a:cubicBezTo>
                  <a:pt x="1986280" y="3840480"/>
                  <a:pt x="2161569" y="3843363"/>
                  <a:pt x="2331720" y="3810000"/>
                </a:cubicBezTo>
                <a:cubicBezTo>
                  <a:pt x="2423369" y="3792030"/>
                  <a:pt x="2507265" y="3745087"/>
                  <a:pt x="2590800" y="3703320"/>
                </a:cubicBezTo>
                <a:cubicBezTo>
                  <a:pt x="2724658" y="3636391"/>
                  <a:pt x="2839800" y="3537288"/>
                  <a:pt x="2941320" y="3429000"/>
                </a:cubicBezTo>
                <a:cubicBezTo>
                  <a:pt x="3084465" y="3276312"/>
                  <a:pt x="3123789" y="3235043"/>
                  <a:pt x="3230880" y="3032760"/>
                </a:cubicBezTo>
                <a:cubicBezTo>
                  <a:pt x="3277699" y="2944324"/>
                  <a:pt x="3312160" y="2849880"/>
                  <a:pt x="3352800" y="2758440"/>
                </a:cubicBezTo>
                <a:cubicBezTo>
                  <a:pt x="3400141" y="2490173"/>
                  <a:pt x="3433202" y="2431486"/>
                  <a:pt x="3368040" y="2133600"/>
                </a:cubicBezTo>
                <a:cubicBezTo>
                  <a:pt x="3357799" y="2086782"/>
                  <a:pt x="3324618" y="2046643"/>
                  <a:pt x="3291840" y="2011680"/>
                </a:cubicBezTo>
                <a:cubicBezTo>
                  <a:pt x="3171432" y="1883245"/>
                  <a:pt x="3029801" y="1775696"/>
                  <a:pt x="2910840" y="1645920"/>
                </a:cubicBezTo>
                <a:cubicBezTo>
                  <a:pt x="2854960" y="1584960"/>
                  <a:pt x="2804829" y="1518182"/>
                  <a:pt x="2743200" y="1463040"/>
                </a:cubicBezTo>
                <a:cubicBezTo>
                  <a:pt x="2707485" y="1431084"/>
                  <a:pt x="2662890" y="1410617"/>
                  <a:pt x="2621280" y="1386840"/>
                </a:cubicBezTo>
                <a:cubicBezTo>
                  <a:pt x="2591692" y="1369933"/>
                  <a:pt x="2560936" y="1355060"/>
                  <a:pt x="2529840" y="1341120"/>
                </a:cubicBezTo>
                <a:cubicBezTo>
                  <a:pt x="2413581" y="1289004"/>
                  <a:pt x="2295886" y="1240146"/>
                  <a:pt x="2179320" y="1188720"/>
                </a:cubicBezTo>
                <a:cubicBezTo>
                  <a:pt x="2123161" y="1163944"/>
                  <a:pt x="2069912" y="1131931"/>
                  <a:pt x="2011680" y="1112520"/>
                </a:cubicBezTo>
                <a:cubicBezTo>
                  <a:pt x="1965960" y="1097280"/>
                  <a:pt x="1919501" y="1084100"/>
                  <a:pt x="1874520" y="1066800"/>
                </a:cubicBezTo>
                <a:cubicBezTo>
                  <a:pt x="1853316" y="1058645"/>
                  <a:pt x="1834320" y="1045547"/>
                  <a:pt x="1813560" y="1036320"/>
                </a:cubicBezTo>
                <a:cubicBezTo>
                  <a:pt x="1512392" y="902468"/>
                  <a:pt x="1689058" y="989309"/>
                  <a:pt x="1539240" y="914400"/>
                </a:cubicBezTo>
                <a:cubicBezTo>
                  <a:pt x="1534916" y="909212"/>
                  <a:pt x="1446454" y="809659"/>
                  <a:pt x="1432560" y="777240"/>
                </a:cubicBezTo>
                <a:cubicBezTo>
                  <a:pt x="1424309" y="757988"/>
                  <a:pt x="1423944" y="736151"/>
                  <a:pt x="1417320" y="716280"/>
                </a:cubicBezTo>
                <a:cubicBezTo>
                  <a:pt x="1408669" y="690327"/>
                  <a:pt x="1396446" y="665695"/>
                  <a:pt x="1386840" y="640080"/>
                </a:cubicBezTo>
                <a:cubicBezTo>
                  <a:pt x="1365826" y="584042"/>
                  <a:pt x="1348740" y="601980"/>
                  <a:pt x="1341120" y="594360"/>
                </a:cubicBezTo>
                <a:close/>
              </a:path>
            </a:pathLst>
          </a:custGeom>
          <a:solidFill>
            <a:srgbClr val="869DB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62"/>
          </a:p>
        </p:txBody>
      </p:sp>
      <p:sp>
        <p:nvSpPr>
          <p:cNvPr id="11" name="Oval 10">
            <a:extLst>
              <a:ext uri="{FF2B5EF4-FFF2-40B4-BE49-F238E27FC236}">
                <a16:creationId xmlns:a16="http://schemas.microsoft.com/office/drawing/2014/main" id="{B08CDDAF-5C39-F576-F7E9-030F75722256}"/>
              </a:ext>
            </a:extLst>
          </p:cNvPr>
          <p:cNvSpPr/>
          <p:nvPr/>
        </p:nvSpPr>
        <p:spPr>
          <a:xfrm>
            <a:off x="8798567" y="4784580"/>
            <a:ext cx="715887" cy="743297"/>
          </a:xfrm>
          <a:prstGeom prst="ellipse">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062"/>
          </a:p>
        </p:txBody>
      </p:sp>
      <p:sp>
        <p:nvSpPr>
          <p:cNvPr id="12" name="TextBox 11">
            <a:extLst>
              <a:ext uri="{FF2B5EF4-FFF2-40B4-BE49-F238E27FC236}">
                <a16:creationId xmlns:a16="http://schemas.microsoft.com/office/drawing/2014/main" id="{B067BD5A-938E-B3C0-19D0-DF728EE310C7}"/>
              </a:ext>
            </a:extLst>
          </p:cNvPr>
          <p:cNvSpPr txBox="1"/>
          <p:nvPr/>
        </p:nvSpPr>
        <p:spPr>
          <a:xfrm>
            <a:off x="9825465" y="2659716"/>
            <a:ext cx="2027799" cy="646331"/>
          </a:xfrm>
          <a:prstGeom prst="rect">
            <a:avLst/>
          </a:prstGeom>
          <a:noFill/>
        </p:spPr>
        <p:txBody>
          <a:bodyPr wrap="none" rtlCol="0">
            <a:spAutoFit/>
          </a:bodyPr>
          <a:lstStyle/>
          <a:p>
            <a:r>
              <a:rPr lang="en-US"/>
              <a:t>Reference point fed</a:t>
            </a:r>
          </a:p>
          <a:p>
            <a:pPr algn="ctr"/>
            <a:r>
              <a:rPr lang="en-US"/>
              <a:t>Into AAPF</a:t>
            </a:r>
          </a:p>
        </p:txBody>
      </p:sp>
      <p:sp>
        <p:nvSpPr>
          <p:cNvPr id="13" name="TextBox 12">
            <a:extLst>
              <a:ext uri="{FF2B5EF4-FFF2-40B4-BE49-F238E27FC236}">
                <a16:creationId xmlns:a16="http://schemas.microsoft.com/office/drawing/2014/main" id="{88581EA7-B56A-2FA2-E7B8-E3CE60017D52}"/>
              </a:ext>
            </a:extLst>
          </p:cNvPr>
          <p:cNvSpPr txBox="1"/>
          <p:nvPr/>
        </p:nvSpPr>
        <p:spPr>
          <a:xfrm>
            <a:off x="9982183" y="3580710"/>
            <a:ext cx="1718740" cy="369332"/>
          </a:xfrm>
          <a:prstGeom prst="rect">
            <a:avLst/>
          </a:prstGeom>
          <a:noFill/>
        </p:spPr>
        <p:txBody>
          <a:bodyPr wrap="none" rtlCol="0">
            <a:spAutoFit/>
          </a:bodyPr>
          <a:lstStyle/>
          <a:p>
            <a:pPr algn="ctr"/>
            <a:r>
              <a:rPr lang="en-US"/>
              <a:t>Waypoints AAPF</a:t>
            </a:r>
          </a:p>
        </p:txBody>
      </p:sp>
      <p:sp>
        <p:nvSpPr>
          <p:cNvPr id="14" name="TextBox 13">
            <a:extLst>
              <a:ext uri="{FF2B5EF4-FFF2-40B4-BE49-F238E27FC236}">
                <a16:creationId xmlns:a16="http://schemas.microsoft.com/office/drawing/2014/main" id="{E826A594-44E6-FD0F-4E81-E716CBC294AF}"/>
              </a:ext>
            </a:extLst>
          </p:cNvPr>
          <p:cNvSpPr txBox="1"/>
          <p:nvPr/>
        </p:nvSpPr>
        <p:spPr>
          <a:xfrm>
            <a:off x="10341535" y="4216637"/>
            <a:ext cx="995657" cy="369332"/>
          </a:xfrm>
          <a:prstGeom prst="rect">
            <a:avLst/>
          </a:prstGeom>
          <a:noFill/>
        </p:spPr>
        <p:txBody>
          <a:bodyPr wrap="none" rtlCol="0">
            <a:spAutoFit/>
          </a:bodyPr>
          <a:lstStyle/>
          <a:p>
            <a:r>
              <a:rPr lang="en-US"/>
              <a:t>Obstacle</a:t>
            </a:r>
          </a:p>
        </p:txBody>
      </p:sp>
      <p:sp>
        <p:nvSpPr>
          <p:cNvPr id="15" name="TextBox 14">
            <a:extLst>
              <a:ext uri="{FF2B5EF4-FFF2-40B4-BE49-F238E27FC236}">
                <a16:creationId xmlns:a16="http://schemas.microsoft.com/office/drawing/2014/main" id="{FBBBF2A6-AB28-ABFF-B9D3-870D02C2E7F1}"/>
              </a:ext>
            </a:extLst>
          </p:cNvPr>
          <p:cNvSpPr txBox="1"/>
          <p:nvPr/>
        </p:nvSpPr>
        <p:spPr>
          <a:xfrm>
            <a:off x="9829843" y="4935954"/>
            <a:ext cx="2023421" cy="646331"/>
          </a:xfrm>
          <a:prstGeom prst="rect">
            <a:avLst/>
          </a:prstGeom>
          <a:noFill/>
        </p:spPr>
        <p:txBody>
          <a:bodyPr wrap="square" rtlCol="0">
            <a:spAutoFit/>
          </a:bodyPr>
          <a:lstStyle/>
          <a:p>
            <a:r>
              <a:rPr lang="en-US"/>
              <a:t>Simplified repulsive</a:t>
            </a:r>
          </a:p>
          <a:p>
            <a:pPr algn="ctr"/>
            <a:r>
              <a:rPr lang="en-US"/>
              <a:t>field</a:t>
            </a:r>
          </a:p>
        </p:txBody>
      </p:sp>
      <p:pic>
        <p:nvPicPr>
          <p:cNvPr id="4" name="Picture 3">
            <a:extLst>
              <a:ext uri="{FF2B5EF4-FFF2-40B4-BE49-F238E27FC236}">
                <a16:creationId xmlns:a16="http://schemas.microsoft.com/office/drawing/2014/main" id="{1FAC6F13-4C20-8338-BDDB-24B428FB007E}"/>
              </a:ext>
            </a:extLst>
          </p:cNvPr>
          <p:cNvPicPr>
            <a:picLocks noChangeAspect="1"/>
          </p:cNvPicPr>
          <p:nvPr/>
        </p:nvPicPr>
        <p:blipFill>
          <a:blip r:embed="rId3"/>
          <a:stretch>
            <a:fillRect/>
          </a:stretch>
        </p:blipFill>
        <p:spPr>
          <a:xfrm>
            <a:off x="1103661" y="1737376"/>
            <a:ext cx="7196812" cy="4339943"/>
          </a:xfrm>
          <a:prstGeom prst="rect">
            <a:avLst/>
          </a:prstGeom>
        </p:spPr>
      </p:pic>
    </p:spTree>
    <p:extLst>
      <p:ext uri="{BB962C8B-B14F-4D97-AF65-F5344CB8AC3E}">
        <p14:creationId xmlns:p14="http://schemas.microsoft.com/office/powerpoint/2010/main" val="2855756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4" name="Text Placeholder 3">
            <a:extLst>
              <a:ext uri="{FF2B5EF4-FFF2-40B4-BE49-F238E27FC236}">
                <a16:creationId xmlns:a16="http://schemas.microsoft.com/office/drawing/2014/main" id="{C8BAF9E0-3BF9-A755-1289-488929C13EFE}"/>
              </a:ext>
            </a:extLst>
          </p:cNvPr>
          <p:cNvSpPr>
            <a:spLocks noGrp="1"/>
          </p:cNvSpPr>
          <p:nvPr>
            <p:ph type="body" sz="quarter" idx="13"/>
          </p:nvPr>
        </p:nvSpPr>
        <p:spPr/>
        <p:txBody>
          <a:bodyPr/>
          <a:lstStyle/>
          <a:p>
            <a:pPr marL="0" indent="0">
              <a:buNone/>
            </a:pPr>
            <a:r>
              <a:rPr lang="en-US" sz="2400"/>
              <a:t>6.2.RRT and AAPF with </a:t>
            </a:r>
            <a:r>
              <a:rPr lang="en-US" sz="2400" b="1"/>
              <a:t>non-human</a:t>
            </a:r>
            <a:r>
              <a:rPr lang="en-US" sz="2400"/>
              <a:t> scenario:</a:t>
            </a:r>
            <a:endParaRPr lang="en-GB" sz="2400"/>
          </a:p>
        </p:txBody>
      </p:sp>
      <p:pic>
        <p:nvPicPr>
          <p:cNvPr id="5" name="Picture 4" descr="A graph of a path&#10;&#10;Description automatically generated">
            <a:extLst>
              <a:ext uri="{FF2B5EF4-FFF2-40B4-BE49-F238E27FC236}">
                <a16:creationId xmlns:a16="http://schemas.microsoft.com/office/drawing/2014/main" id="{845BE46A-E00F-BB8C-4828-B7978CC4F2AC}"/>
              </a:ext>
            </a:extLst>
          </p:cNvPr>
          <p:cNvPicPr>
            <a:picLocks noChangeAspect="1"/>
          </p:cNvPicPr>
          <p:nvPr/>
        </p:nvPicPr>
        <p:blipFill rotWithShape="1">
          <a:blip r:embed="rId3">
            <a:extLst>
              <a:ext uri="{28A0092B-C50C-407E-A947-70E740481C1C}">
                <a14:useLocalDpi xmlns:a14="http://schemas.microsoft.com/office/drawing/2010/main" val="0"/>
              </a:ext>
            </a:extLst>
          </a:blip>
          <a:srcRect l="17770" r="14103"/>
          <a:stretch/>
        </p:blipFill>
        <p:spPr>
          <a:xfrm>
            <a:off x="8183794" y="1667667"/>
            <a:ext cx="3184919" cy="3506247"/>
          </a:xfrm>
          <a:prstGeom prst="rect">
            <a:avLst/>
          </a:prstGeom>
        </p:spPr>
      </p:pic>
      <p:pic>
        <p:nvPicPr>
          <p:cNvPr id="7" name="Picture 6" descr="A graph of a graph&#10;&#10;Description automatically generated">
            <a:extLst>
              <a:ext uri="{FF2B5EF4-FFF2-40B4-BE49-F238E27FC236}">
                <a16:creationId xmlns:a16="http://schemas.microsoft.com/office/drawing/2014/main" id="{1F1607CE-88ED-B3D2-EF76-1BA03E769ABC}"/>
              </a:ext>
            </a:extLst>
          </p:cNvPr>
          <p:cNvPicPr>
            <a:picLocks noChangeAspect="1"/>
          </p:cNvPicPr>
          <p:nvPr/>
        </p:nvPicPr>
        <p:blipFill rotWithShape="1">
          <a:blip r:embed="rId4">
            <a:extLst>
              <a:ext uri="{28A0092B-C50C-407E-A947-70E740481C1C}">
                <a14:useLocalDpi xmlns:a14="http://schemas.microsoft.com/office/drawing/2010/main" val="0"/>
              </a:ext>
            </a:extLst>
          </a:blip>
          <a:srcRect l="19172" r="14342"/>
          <a:stretch/>
        </p:blipFill>
        <p:spPr>
          <a:xfrm>
            <a:off x="4273816" y="1630658"/>
            <a:ext cx="3457944" cy="3900778"/>
          </a:xfrm>
          <a:prstGeom prst="rect">
            <a:avLst/>
          </a:prstGeom>
        </p:spPr>
      </p:pic>
      <p:pic>
        <p:nvPicPr>
          <p:cNvPr id="20" name="Picture 19" descr="A diagram of a path&#10;&#10;Description automatically generated">
            <a:extLst>
              <a:ext uri="{FF2B5EF4-FFF2-40B4-BE49-F238E27FC236}">
                <a16:creationId xmlns:a16="http://schemas.microsoft.com/office/drawing/2014/main" id="{7BC2C2F9-9C35-05F0-05AA-C7411C55B07C}"/>
              </a:ext>
            </a:extLst>
          </p:cNvPr>
          <p:cNvPicPr>
            <a:picLocks noChangeAspect="1"/>
          </p:cNvPicPr>
          <p:nvPr/>
        </p:nvPicPr>
        <p:blipFill rotWithShape="1">
          <a:blip r:embed="rId5">
            <a:extLst>
              <a:ext uri="{28A0092B-C50C-407E-A947-70E740481C1C}">
                <a14:useLocalDpi xmlns:a14="http://schemas.microsoft.com/office/drawing/2010/main" val="0"/>
              </a:ext>
            </a:extLst>
          </a:blip>
          <a:srcRect l="21239" r="14770"/>
          <a:stretch/>
        </p:blipFill>
        <p:spPr>
          <a:xfrm>
            <a:off x="756354" y="1630658"/>
            <a:ext cx="3023166" cy="3543256"/>
          </a:xfrm>
          <a:prstGeom prst="rect">
            <a:avLst/>
          </a:prstGeom>
        </p:spPr>
      </p:pic>
      <p:sp>
        <p:nvSpPr>
          <p:cNvPr id="8" name="TextBox 7">
            <a:extLst>
              <a:ext uri="{FF2B5EF4-FFF2-40B4-BE49-F238E27FC236}">
                <a16:creationId xmlns:a16="http://schemas.microsoft.com/office/drawing/2014/main" id="{50593BF7-5AB3-F9D4-D234-5CA9412E8545}"/>
              </a:ext>
            </a:extLst>
          </p:cNvPr>
          <p:cNvSpPr txBox="1"/>
          <p:nvPr/>
        </p:nvSpPr>
        <p:spPr>
          <a:xfrm>
            <a:off x="3971637" y="5317657"/>
            <a:ext cx="5008487" cy="369332"/>
          </a:xfrm>
          <a:prstGeom prst="rect">
            <a:avLst/>
          </a:prstGeom>
          <a:noFill/>
        </p:spPr>
        <p:txBody>
          <a:bodyPr wrap="none" rtlCol="0">
            <a:spAutoFit/>
          </a:bodyPr>
          <a:lstStyle/>
          <a:p>
            <a:r>
              <a:rPr lang="en-US" i="1"/>
              <a:t>Robot Trajectory with out human hand appearance </a:t>
            </a:r>
          </a:p>
        </p:txBody>
      </p:sp>
    </p:spTree>
    <p:extLst>
      <p:ext uri="{BB962C8B-B14F-4D97-AF65-F5344CB8AC3E}">
        <p14:creationId xmlns:p14="http://schemas.microsoft.com/office/powerpoint/2010/main" val="4253702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4" name="Text Placeholder 3">
            <a:extLst>
              <a:ext uri="{FF2B5EF4-FFF2-40B4-BE49-F238E27FC236}">
                <a16:creationId xmlns:a16="http://schemas.microsoft.com/office/drawing/2014/main" id="{C8BAF9E0-3BF9-A755-1289-488929C13EFE}"/>
              </a:ext>
            </a:extLst>
          </p:cNvPr>
          <p:cNvSpPr>
            <a:spLocks noGrp="1"/>
          </p:cNvSpPr>
          <p:nvPr>
            <p:ph type="body" sz="quarter" idx="13"/>
          </p:nvPr>
        </p:nvSpPr>
        <p:spPr/>
        <p:txBody>
          <a:bodyPr/>
          <a:lstStyle/>
          <a:p>
            <a:pPr marL="0" indent="0">
              <a:buNone/>
            </a:pPr>
            <a:r>
              <a:rPr lang="en-US" sz="2400"/>
              <a:t>6.3.RRT and AAPF with </a:t>
            </a:r>
            <a:r>
              <a:rPr lang="en-US" sz="2400" b="1"/>
              <a:t>human</a:t>
            </a:r>
            <a:r>
              <a:rPr lang="en-US" sz="2400"/>
              <a:t> scenario:</a:t>
            </a:r>
            <a:endParaRPr lang="en-GB" sz="2400"/>
          </a:p>
        </p:txBody>
      </p:sp>
      <p:pic>
        <p:nvPicPr>
          <p:cNvPr id="5" name="Picture 4" descr="A diagram of a graph&#10;&#10;Description automatically generated">
            <a:extLst>
              <a:ext uri="{FF2B5EF4-FFF2-40B4-BE49-F238E27FC236}">
                <a16:creationId xmlns:a16="http://schemas.microsoft.com/office/drawing/2014/main" id="{39458780-B09C-421F-506E-16B6CD864319}"/>
              </a:ext>
            </a:extLst>
          </p:cNvPr>
          <p:cNvPicPr>
            <a:picLocks noChangeAspect="1"/>
          </p:cNvPicPr>
          <p:nvPr/>
        </p:nvPicPr>
        <p:blipFill rotWithShape="1">
          <a:blip r:embed="rId3">
            <a:extLst>
              <a:ext uri="{28A0092B-C50C-407E-A947-70E740481C1C}">
                <a14:useLocalDpi xmlns:a14="http://schemas.microsoft.com/office/drawing/2010/main" val="0"/>
              </a:ext>
            </a:extLst>
          </a:blip>
          <a:srcRect l="11617" t="5456" r="10756" b="4482"/>
          <a:stretch/>
        </p:blipFill>
        <p:spPr>
          <a:xfrm>
            <a:off x="3983697" y="1614635"/>
            <a:ext cx="3892400" cy="3808653"/>
          </a:xfrm>
          <a:prstGeom prst="rect">
            <a:avLst/>
          </a:prstGeom>
        </p:spPr>
      </p:pic>
      <p:pic>
        <p:nvPicPr>
          <p:cNvPr id="8" name="Picture 7" descr="A graph of a graph with a path&#10;&#10;Description automatically generated with medium confidence">
            <a:extLst>
              <a:ext uri="{FF2B5EF4-FFF2-40B4-BE49-F238E27FC236}">
                <a16:creationId xmlns:a16="http://schemas.microsoft.com/office/drawing/2014/main" id="{D58C1356-29B2-EF8E-7083-99EE33A2B383}"/>
              </a:ext>
            </a:extLst>
          </p:cNvPr>
          <p:cNvPicPr>
            <a:picLocks noChangeAspect="1"/>
          </p:cNvPicPr>
          <p:nvPr/>
        </p:nvPicPr>
        <p:blipFill rotWithShape="1">
          <a:blip r:embed="rId4">
            <a:extLst>
              <a:ext uri="{28A0092B-C50C-407E-A947-70E740481C1C}">
                <a14:useLocalDpi xmlns:a14="http://schemas.microsoft.com/office/drawing/2010/main" val="0"/>
              </a:ext>
            </a:extLst>
          </a:blip>
          <a:srcRect l="14650" r="15943"/>
          <a:stretch/>
        </p:blipFill>
        <p:spPr>
          <a:xfrm>
            <a:off x="8223607" y="1434712"/>
            <a:ext cx="3691075" cy="3988576"/>
          </a:xfrm>
          <a:prstGeom prst="rect">
            <a:avLst/>
          </a:prstGeom>
        </p:spPr>
      </p:pic>
      <p:pic>
        <p:nvPicPr>
          <p:cNvPr id="10" name="Picture 9" descr="A diagram of a path planning&#10;&#10;Description automatically generated">
            <a:extLst>
              <a:ext uri="{FF2B5EF4-FFF2-40B4-BE49-F238E27FC236}">
                <a16:creationId xmlns:a16="http://schemas.microsoft.com/office/drawing/2014/main" id="{845E3BA4-9025-BC8B-1288-188793246550}"/>
              </a:ext>
            </a:extLst>
          </p:cNvPr>
          <p:cNvPicPr>
            <a:picLocks noChangeAspect="1"/>
          </p:cNvPicPr>
          <p:nvPr/>
        </p:nvPicPr>
        <p:blipFill rotWithShape="1">
          <a:blip r:embed="rId5">
            <a:extLst>
              <a:ext uri="{28A0092B-C50C-407E-A947-70E740481C1C}">
                <a14:useLocalDpi xmlns:a14="http://schemas.microsoft.com/office/drawing/2010/main" val="0"/>
              </a:ext>
            </a:extLst>
          </a:blip>
          <a:srcRect l="13711" r="9417"/>
          <a:stretch/>
        </p:blipFill>
        <p:spPr>
          <a:xfrm>
            <a:off x="208774" y="1614636"/>
            <a:ext cx="3903688" cy="3808652"/>
          </a:xfrm>
          <a:prstGeom prst="rect">
            <a:avLst/>
          </a:prstGeom>
        </p:spPr>
      </p:pic>
      <p:sp>
        <p:nvSpPr>
          <p:cNvPr id="11" name="TextBox 10">
            <a:extLst>
              <a:ext uri="{FF2B5EF4-FFF2-40B4-BE49-F238E27FC236}">
                <a16:creationId xmlns:a16="http://schemas.microsoft.com/office/drawing/2014/main" id="{E47F4A49-2C7C-D08C-AB25-93972C7C40BC}"/>
              </a:ext>
            </a:extLst>
          </p:cNvPr>
          <p:cNvSpPr txBox="1"/>
          <p:nvPr/>
        </p:nvSpPr>
        <p:spPr>
          <a:xfrm>
            <a:off x="3774701" y="5423288"/>
            <a:ext cx="4641399" cy="369332"/>
          </a:xfrm>
          <a:prstGeom prst="rect">
            <a:avLst/>
          </a:prstGeom>
          <a:noFill/>
        </p:spPr>
        <p:txBody>
          <a:bodyPr wrap="none" rtlCol="0">
            <a:spAutoFit/>
          </a:bodyPr>
          <a:lstStyle/>
          <a:p>
            <a:r>
              <a:rPr lang="en-US" i="1"/>
              <a:t>Robot Trajectory with human hand appearance </a:t>
            </a:r>
          </a:p>
        </p:txBody>
      </p:sp>
    </p:spTree>
    <p:extLst>
      <p:ext uri="{BB962C8B-B14F-4D97-AF65-F5344CB8AC3E}">
        <p14:creationId xmlns:p14="http://schemas.microsoft.com/office/powerpoint/2010/main" val="3817167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39" y="1032510"/>
            <a:ext cx="7614269" cy="4938713"/>
          </a:xfrm>
        </p:spPr>
        <p:txBody>
          <a:bodyPr/>
          <a:lstStyle/>
          <a:p>
            <a:pPr lvl="1">
              <a:lnSpc>
                <a:spcPct val="150000"/>
              </a:lnSpc>
            </a:pPr>
            <a:r>
              <a:rPr lang="en-US"/>
              <a:t>The new path planning in certain scenario:</a:t>
            </a:r>
          </a:p>
          <a:p>
            <a:pPr lvl="2">
              <a:lnSpc>
                <a:spcPct val="150000"/>
              </a:lnSpc>
            </a:pPr>
            <a:r>
              <a:rPr lang="en-US"/>
              <a:t>Can deals with dynamic environment (human).</a:t>
            </a:r>
          </a:p>
          <a:p>
            <a:pPr lvl="2">
              <a:lnSpc>
                <a:spcPct val="150000"/>
              </a:lnSpc>
            </a:pPr>
            <a:r>
              <a:rPr lang="en-US"/>
              <a:t>Avoids local minima by following the reference points.</a:t>
            </a:r>
          </a:p>
          <a:p>
            <a:pPr lvl="2">
              <a:lnSpc>
                <a:spcPct val="150000"/>
              </a:lnSpc>
            </a:pPr>
            <a:r>
              <a:rPr lang="en-US"/>
              <a:t>The new path by APF planner may differ from RRT reference due to distance between the robot and the obstacle.</a:t>
            </a:r>
          </a:p>
          <a:p>
            <a:pPr lvl="2">
              <a:lnSpc>
                <a:spcPct val="150000"/>
              </a:lnSpc>
            </a:pPr>
            <a:r>
              <a:rPr lang="en-US"/>
              <a:t>Time for robot moving is longer than RRT due to robot need to stop at each planned points.</a:t>
            </a:r>
          </a:p>
          <a:p>
            <a:pPr lvl="2">
              <a:lnSpc>
                <a:spcPct val="150000"/>
              </a:lnSpc>
            </a:pPr>
            <a:r>
              <a:rPr lang="en-US"/>
              <a:t>The jerky, shaky trajectory.</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29</a:t>
            </a:fld>
            <a:endParaRPr lang="en-US"/>
          </a:p>
        </p:txBody>
      </p:sp>
      <p:pic>
        <p:nvPicPr>
          <p:cNvPr id="5" name="Picture 4" descr="A graph of a graph with a path&#10;&#10;Description automatically generated with medium confidence">
            <a:extLst>
              <a:ext uri="{FF2B5EF4-FFF2-40B4-BE49-F238E27FC236}">
                <a16:creationId xmlns:a16="http://schemas.microsoft.com/office/drawing/2014/main" id="{2634E019-EC6C-8BE8-0DB9-0E942DD53E4C}"/>
              </a:ext>
            </a:extLst>
          </p:cNvPr>
          <p:cNvPicPr>
            <a:picLocks noChangeAspect="1"/>
          </p:cNvPicPr>
          <p:nvPr/>
        </p:nvPicPr>
        <p:blipFill rotWithShape="1">
          <a:blip r:embed="rId2">
            <a:extLst>
              <a:ext uri="{28A0092B-C50C-407E-A947-70E740481C1C}">
                <a14:useLocalDpi xmlns:a14="http://schemas.microsoft.com/office/drawing/2010/main" val="0"/>
              </a:ext>
            </a:extLst>
          </a:blip>
          <a:srcRect l="14650" r="15943"/>
          <a:stretch/>
        </p:blipFill>
        <p:spPr>
          <a:xfrm>
            <a:off x="7810473" y="1135649"/>
            <a:ext cx="3904007" cy="4218671"/>
          </a:xfrm>
          <a:prstGeom prst="rect">
            <a:avLst/>
          </a:prstGeom>
        </p:spPr>
      </p:pic>
    </p:spTree>
    <p:extLst>
      <p:ext uri="{BB962C8B-B14F-4D97-AF65-F5344CB8AC3E}">
        <p14:creationId xmlns:p14="http://schemas.microsoft.com/office/powerpoint/2010/main" val="2231440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Presentation Outline</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marL="571500" indent="-571500">
              <a:lnSpc>
                <a:spcPct val="100000"/>
              </a:lnSpc>
              <a:spcBef>
                <a:spcPts val="1200"/>
              </a:spcBef>
              <a:buFont typeface="+mj-lt"/>
              <a:buAutoNum type="arabicPeriod"/>
            </a:pPr>
            <a:r>
              <a:rPr lang="en-US" b="1"/>
              <a:t>Human-robot Interaction Overview</a:t>
            </a:r>
          </a:p>
          <a:p>
            <a:pPr marL="571500" indent="-571500">
              <a:lnSpc>
                <a:spcPct val="100000"/>
              </a:lnSpc>
              <a:spcBef>
                <a:spcPts val="1200"/>
              </a:spcBef>
              <a:buFont typeface="+mj-lt"/>
              <a:buAutoNum type="arabicPeriod"/>
            </a:pPr>
            <a:r>
              <a:rPr lang="en-US" b="1"/>
              <a:t>System Overview</a:t>
            </a:r>
          </a:p>
          <a:p>
            <a:pPr marL="571500" indent="-571500">
              <a:lnSpc>
                <a:spcPct val="100000"/>
              </a:lnSpc>
              <a:spcBef>
                <a:spcPts val="1200"/>
              </a:spcBef>
              <a:buFont typeface="+mj-lt"/>
              <a:buAutoNum type="arabicPeriod"/>
            </a:pPr>
            <a:r>
              <a:rPr lang="en-US" b="1"/>
              <a:t>Human Detection</a:t>
            </a:r>
          </a:p>
          <a:p>
            <a:pPr marL="571500" indent="-571500">
              <a:lnSpc>
                <a:spcPct val="100000"/>
              </a:lnSpc>
              <a:spcBef>
                <a:spcPts val="1200"/>
              </a:spcBef>
              <a:buFont typeface="+mj-lt"/>
              <a:buAutoNum type="arabicPeriod"/>
            </a:pPr>
            <a:r>
              <a:rPr lang="en-US" b="1"/>
              <a:t>RRT Algorithm</a:t>
            </a:r>
          </a:p>
          <a:p>
            <a:pPr marL="571500" indent="-571500">
              <a:lnSpc>
                <a:spcPct val="100000"/>
              </a:lnSpc>
              <a:spcBef>
                <a:spcPts val="1200"/>
              </a:spcBef>
              <a:buFont typeface="+mj-lt"/>
              <a:buAutoNum type="arabicPeriod"/>
            </a:pPr>
            <a:r>
              <a:rPr lang="en-US" b="1"/>
              <a:t>AAPF Algorithm</a:t>
            </a:r>
          </a:p>
          <a:p>
            <a:pPr marL="571500" indent="-571500">
              <a:lnSpc>
                <a:spcPct val="100000"/>
              </a:lnSpc>
              <a:spcBef>
                <a:spcPts val="1200"/>
              </a:spcBef>
              <a:buFont typeface="+mj-lt"/>
              <a:buAutoNum type="arabicPeriod"/>
            </a:pPr>
            <a:r>
              <a:rPr lang="en-US" b="1"/>
              <a:t>RRT and AAPF in Human-collision Avoidance</a:t>
            </a:r>
          </a:p>
          <a:p>
            <a:pPr marL="571500" indent="-571500">
              <a:lnSpc>
                <a:spcPct val="100000"/>
              </a:lnSpc>
              <a:spcBef>
                <a:spcPts val="1200"/>
              </a:spcBef>
              <a:buFont typeface="+mj-lt"/>
              <a:buAutoNum type="arabicPeriod"/>
            </a:pPr>
            <a:r>
              <a:rPr lang="en-US" b="1"/>
              <a:t>Conclusion</a:t>
            </a:r>
          </a:p>
          <a:p>
            <a:pPr marL="571500" indent="-571500">
              <a:buFont typeface="+mj-lt"/>
              <a:buAutoNum type="arabicPeriod"/>
            </a:pP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3890870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30</a:t>
            </a:fld>
            <a:endParaRPr lang="en-US"/>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8BAF9E0-3BF9-A755-1289-488929C13EFE}"/>
                  </a:ext>
                </a:extLst>
              </p:cNvPr>
              <p:cNvSpPr>
                <a:spLocks noGrp="1"/>
              </p:cNvSpPr>
              <p:nvPr>
                <p:ph type="body" sz="quarter" idx="13"/>
              </p:nvPr>
            </p:nvSpPr>
            <p:spPr>
              <a:xfrm>
                <a:off x="97394" y="959643"/>
                <a:ext cx="11515725" cy="436099"/>
              </a:xfrm>
            </p:spPr>
            <p:txBody>
              <a:bodyPr/>
              <a:lstStyle/>
              <a:p>
                <a:pPr marL="0" indent="0">
                  <a:buNone/>
                </a:pPr>
                <a:r>
                  <a:rPr lang="en-GB" sz="2400"/>
                  <a:t>6.4. Parameters Tuning: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𝑎𝑡𝑡</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𝑟𝑒𝑝</m:t>
                        </m:r>
                      </m:sub>
                    </m:sSub>
                  </m:oMath>
                </a14:m>
                <a:r>
                  <a:rPr lang="en-GB" sz="2400"/>
                  <a:t> = (1,1)</a:t>
                </a:r>
              </a:p>
            </p:txBody>
          </p:sp>
        </mc:Choice>
        <mc:Fallback xmlns="">
          <p:sp>
            <p:nvSpPr>
              <p:cNvPr id="4" name="Text Placeholder 3">
                <a:extLst>
                  <a:ext uri="{FF2B5EF4-FFF2-40B4-BE49-F238E27FC236}">
                    <a16:creationId xmlns:a16="http://schemas.microsoft.com/office/drawing/2014/main" id="{C8BAF9E0-3BF9-A755-1289-488929C13EFE}"/>
                  </a:ext>
                </a:extLst>
              </p:cNvPr>
              <p:cNvSpPr>
                <a:spLocks noGrp="1" noRot="1" noChangeAspect="1" noMove="1" noResize="1" noEditPoints="1" noAdjustHandles="1" noChangeArrowheads="1" noChangeShapeType="1" noTextEdit="1"/>
              </p:cNvSpPr>
              <p:nvPr>
                <p:ph type="body" sz="quarter" idx="13"/>
              </p:nvPr>
            </p:nvSpPr>
            <p:spPr>
              <a:xfrm>
                <a:off x="97394" y="959643"/>
                <a:ext cx="11515725" cy="436099"/>
              </a:xfrm>
              <a:blipFill>
                <a:blip r:embed="rId2"/>
                <a:stretch>
                  <a:fillRect l="-847" t="-18056" b="-2916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DE2484B-E123-9B49-25B7-44C27758B93A}"/>
              </a:ext>
            </a:extLst>
          </p:cNvPr>
          <p:cNvGrpSpPr/>
          <p:nvPr/>
        </p:nvGrpSpPr>
        <p:grpSpPr>
          <a:xfrm>
            <a:off x="338736" y="1589555"/>
            <a:ext cx="11150782" cy="3679645"/>
            <a:chOff x="338736" y="1589555"/>
            <a:chExt cx="11150782" cy="3679645"/>
          </a:xfrm>
        </p:grpSpPr>
        <p:pic>
          <p:nvPicPr>
            <p:cNvPr id="8" name="Picture 7" descr="A diagram of a snake&#10;&#10;Description automatically generated">
              <a:extLst>
                <a:ext uri="{FF2B5EF4-FFF2-40B4-BE49-F238E27FC236}">
                  <a16:creationId xmlns:a16="http://schemas.microsoft.com/office/drawing/2014/main" id="{DA7C4EB3-2640-594E-AC0A-E2F4EB4F2D9B}"/>
                </a:ext>
              </a:extLst>
            </p:cNvPr>
            <p:cNvPicPr>
              <a:picLocks noChangeAspect="1"/>
            </p:cNvPicPr>
            <p:nvPr/>
          </p:nvPicPr>
          <p:blipFill rotWithShape="1">
            <a:blip r:embed="rId3">
              <a:extLst>
                <a:ext uri="{28A0092B-C50C-407E-A947-70E740481C1C}">
                  <a14:useLocalDpi xmlns:a14="http://schemas.microsoft.com/office/drawing/2010/main" val="0"/>
                </a:ext>
              </a:extLst>
            </a:blip>
            <a:srcRect l="20750" r="13740"/>
            <a:stretch/>
          </p:blipFill>
          <p:spPr>
            <a:xfrm>
              <a:off x="8293819" y="1599697"/>
              <a:ext cx="3195699" cy="3658605"/>
            </a:xfrm>
            <a:prstGeom prst="rect">
              <a:avLst/>
            </a:prstGeom>
          </p:spPr>
        </p:pic>
        <p:pic>
          <p:nvPicPr>
            <p:cNvPr id="9" name="Picture 8" descr="A graph of a path planning&#10;&#10;Description automatically generated with medium confidence">
              <a:extLst>
                <a:ext uri="{FF2B5EF4-FFF2-40B4-BE49-F238E27FC236}">
                  <a16:creationId xmlns:a16="http://schemas.microsoft.com/office/drawing/2014/main" id="{F3C10D2C-A0FD-3E88-3922-601370CB60F3}"/>
                </a:ext>
              </a:extLst>
            </p:cNvPr>
            <p:cNvPicPr>
              <a:picLocks noChangeAspect="1"/>
            </p:cNvPicPr>
            <p:nvPr/>
          </p:nvPicPr>
          <p:blipFill rotWithShape="1">
            <a:blip r:embed="rId4">
              <a:extLst>
                <a:ext uri="{28A0092B-C50C-407E-A947-70E740481C1C}">
                  <a14:useLocalDpi xmlns:a14="http://schemas.microsoft.com/office/drawing/2010/main" val="0"/>
                </a:ext>
              </a:extLst>
            </a:blip>
            <a:srcRect l="14372" t="3145" r="11697" b="9028"/>
            <a:stretch/>
          </p:blipFill>
          <p:spPr>
            <a:xfrm>
              <a:off x="338736" y="1589556"/>
              <a:ext cx="3606505" cy="3213253"/>
            </a:xfrm>
            <a:prstGeom prst="rect">
              <a:avLst/>
            </a:prstGeom>
          </p:spPr>
        </p:pic>
        <p:pic>
          <p:nvPicPr>
            <p:cNvPr id="10" name="Picture 9" descr="A diagram of a path planning&#10;&#10;Description automatically generated">
              <a:extLst>
                <a:ext uri="{FF2B5EF4-FFF2-40B4-BE49-F238E27FC236}">
                  <a16:creationId xmlns:a16="http://schemas.microsoft.com/office/drawing/2014/main" id="{53CA79ED-4B5B-295D-9732-49D00AF3D47C}"/>
                </a:ext>
              </a:extLst>
            </p:cNvPr>
            <p:cNvPicPr>
              <a:picLocks noChangeAspect="1"/>
            </p:cNvPicPr>
            <p:nvPr/>
          </p:nvPicPr>
          <p:blipFill rotWithShape="1">
            <a:blip r:embed="rId5">
              <a:extLst>
                <a:ext uri="{28A0092B-C50C-407E-A947-70E740481C1C}">
                  <a14:useLocalDpi xmlns:a14="http://schemas.microsoft.com/office/drawing/2010/main" val="0"/>
                </a:ext>
              </a:extLst>
            </a:blip>
            <a:srcRect l="20831" r="12458"/>
            <a:stretch/>
          </p:blipFill>
          <p:spPr>
            <a:xfrm>
              <a:off x="4519026" y="1589555"/>
              <a:ext cx="3272982" cy="3679645"/>
            </a:xfrm>
            <a:prstGeom prst="rect">
              <a:avLst/>
            </a:prstGeom>
          </p:spPr>
        </p:pic>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0DF0DB-5800-06C8-9E28-5DA9A904D558}"/>
                  </a:ext>
                </a:extLst>
              </p:cNvPr>
              <p:cNvSpPr txBox="1"/>
              <p:nvPr/>
            </p:nvSpPr>
            <p:spPr>
              <a:xfrm>
                <a:off x="1040961" y="4802809"/>
                <a:ext cx="2479846" cy="1520160"/>
              </a:xfrm>
              <a:prstGeom prst="rect">
                <a:avLst/>
              </a:prstGeom>
              <a:noFill/>
            </p:spPr>
            <p:txBody>
              <a:bodyPr wrap="none" rtlCol="0">
                <a:spAutoFit/>
              </a:bodyPr>
              <a:lstStyle/>
              <a:p>
                <a:r>
                  <a:rPr lang="en-US"/>
                  <a:t>The result yielded from :</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𝑎𝑙𝑝h𝑎</m:t>
                    </m:r>
                    <m:r>
                      <a:rPr lang="en-US" b="0" i="1" smtClean="0">
                        <a:latin typeface="Cambria Math" panose="02040503050406030204" pitchFamily="18" charset="0"/>
                      </a:rPr>
                      <m:t>=0.02 (</m:t>
                    </m:r>
                    <m:r>
                      <a:rPr lang="en-US" b="0" i="1" smtClean="0">
                        <a:latin typeface="Cambria Math" panose="02040503050406030204" pitchFamily="18" charset="0"/>
                      </a:rPr>
                      <m:t>𝑟𝑎𝑑</m:t>
                    </m:r>
                    <m:r>
                      <a:rPr lang="en-US" b="0" i="1" smtClean="0">
                        <a:latin typeface="Cambria Math" panose="02040503050406030204" pitchFamily="18" charset="0"/>
                      </a:rPr>
                      <m:t>)</m:t>
                    </m:r>
                  </m:oMath>
                </a14:m>
                <a:endParaRPr lang="en-US"/>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𝑙𝑜𝑜𝑝</m:t>
                    </m:r>
                    <m:r>
                      <a:rPr lang="en-US" b="0" i="1" smtClean="0">
                        <a:latin typeface="Cambria Math" panose="02040503050406030204" pitchFamily="18" charset="0"/>
                      </a:rPr>
                      <m:t> </m:t>
                    </m:r>
                    <m:r>
                      <a:rPr lang="en-US" b="0" i="1" smtClean="0">
                        <a:latin typeface="Cambria Math" panose="02040503050406030204" pitchFamily="18" charset="0"/>
                      </a:rPr>
                      <m:t>𝑚𝑎𝑥</m:t>
                    </m:r>
                    <m:r>
                      <a:rPr lang="en-US" b="0" i="1" smtClean="0">
                        <a:latin typeface="Cambria Math" panose="02040503050406030204" pitchFamily="18" charset="0"/>
                      </a:rPr>
                      <m:t>=50</m:t>
                    </m:r>
                  </m:oMath>
                </a14:m>
                <a:endParaRPr lang="en-US" b="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𝑟𝑒𝑝</m:t>
                        </m:r>
                      </m:sub>
                    </m:sSub>
                    <m:r>
                      <a:rPr lang="en-US" b="0" i="1" smtClean="0">
                        <a:latin typeface="Cambria Math" panose="02040503050406030204" pitchFamily="18" charset="0"/>
                      </a:rPr>
                      <m:t>=5</m:t>
                    </m:r>
                    <m:d>
                      <m:dPr>
                        <m:ctrlPr>
                          <a:rPr lang="en-US" b="0" i="1" smtClean="0">
                            <a:latin typeface="Cambria Math" panose="02040503050406030204" pitchFamily="18" charset="0"/>
                          </a:rPr>
                        </m:ctrlPr>
                      </m:dPr>
                      <m:e>
                        <m:r>
                          <a:rPr lang="en-US" b="0" i="1" smtClean="0">
                            <a:latin typeface="Cambria Math" panose="02040503050406030204" pitchFamily="18" charset="0"/>
                          </a:rPr>
                          <m:t>𝑐𝑚</m:t>
                        </m:r>
                      </m:e>
                    </m:d>
                  </m:oMath>
                </a14:m>
                <a:endParaRPr lang="en-US" b="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𝑎𝑡𝑡</m:t>
                        </m:r>
                      </m:sub>
                    </m:sSub>
                    <m:r>
                      <a:rPr lang="en-US" b="0" i="1" smtClean="0">
                        <a:latin typeface="Cambria Math" panose="02040503050406030204" pitchFamily="18" charset="0"/>
                      </a:rPr>
                      <m:t>=0.4 </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𝑟𝑎𝑑</m:t>
                        </m:r>
                      </m:e>
                    </m:d>
                  </m:oMath>
                </a14:m>
                <a:endParaRPr lang="en-US"/>
              </a:p>
            </p:txBody>
          </p:sp>
        </mc:Choice>
        <mc:Fallback xmlns="">
          <p:sp>
            <p:nvSpPr>
              <p:cNvPr id="7" name="TextBox 6">
                <a:extLst>
                  <a:ext uri="{FF2B5EF4-FFF2-40B4-BE49-F238E27FC236}">
                    <a16:creationId xmlns:a16="http://schemas.microsoft.com/office/drawing/2014/main" id="{3A0DF0DB-5800-06C8-9E28-5DA9A904D558}"/>
                  </a:ext>
                </a:extLst>
              </p:cNvPr>
              <p:cNvSpPr txBox="1">
                <a:spLocks noRot="1" noChangeAspect="1" noMove="1" noResize="1" noEditPoints="1" noAdjustHandles="1" noChangeArrowheads="1" noChangeShapeType="1" noTextEdit="1"/>
              </p:cNvSpPr>
              <p:nvPr/>
            </p:nvSpPr>
            <p:spPr>
              <a:xfrm>
                <a:off x="1040961" y="4802809"/>
                <a:ext cx="2479846" cy="1520160"/>
              </a:xfrm>
              <a:prstGeom prst="rect">
                <a:avLst/>
              </a:prstGeom>
              <a:blipFill>
                <a:blip r:embed="rId6"/>
                <a:stretch>
                  <a:fillRect l="-2211" t="-2410" r="-983" b="-2811"/>
                </a:stretch>
              </a:blipFill>
            </p:spPr>
            <p:txBody>
              <a:bodyPr/>
              <a:lstStyle/>
              <a:p>
                <a:r>
                  <a:rPr lang="en-US">
                    <a:noFill/>
                  </a:rPr>
                  <a:t> </a:t>
                </a:r>
              </a:p>
            </p:txBody>
          </p:sp>
        </mc:Fallback>
      </mc:AlternateContent>
    </p:spTree>
    <p:extLst>
      <p:ext uri="{BB962C8B-B14F-4D97-AF65-F5344CB8AC3E}">
        <p14:creationId xmlns:p14="http://schemas.microsoft.com/office/powerpoint/2010/main" val="2981342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31</a:t>
            </a:fld>
            <a:endParaRPr lang="en-US"/>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8BAF9E0-3BF9-A755-1289-488929C13EFE}"/>
                  </a:ext>
                </a:extLst>
              </p:cNvPr>
              <p:cNvSpPr>
                <a:spLocks noGrp="1"/>
              </p:cNvSpPr>
              <p:nvPr>
                <p:ph type="body" sz="quarter" idx="13"/>
              </p:nvPr>
            </p:nvSpPr>
            <p:spPr>
              <a:xfrm>
                <a:off x="97394" y="959644"/>
                <a:ext cx="11515725" cy="599704"/>
              </a:xfrm>
            </p:spPr>
            <p:txBody>
              <a:bodyPr/>
              <a:lstStyle/>
              <a:p>
                <a:pPr marL="0" indent="0">
                  <a:buNone/>
                </a:pPr>
                <a:r>
                  <a:rPr lang="en-GB" sz="2400"/>
                  <a:t>6.4. Parameters Tuning:</a:t>
                </a:r>
                <a:r>
                  <a:rPr lang="en-US" sz="2400" b="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𝑎𝑡𝑡</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𝑟𝑒𝑝</m:t>
                        </m:r>
                      </m:sub>
                    </m:sSub>
                  </m:oMath>
                </a14:m>
                <a:r>
                  <a:rPr lang="en-GB" sz="2400"/>
                  <a:t> = (200,400)</a:t>
                </a:r>
              </a:p>
            </p:txBody>
          </p:sp>
        </mc:Choice>
        <mc:Fallback xmlns="">
          <p:sp>
            <p:nvSpPr>
              <p:cNvPr id="4" name="Text Placeholder 3">
                <a:extLst>
                  <a:ext uri="{FF2B5EF4-FFF2-40B4-BE49-F238E27FC236}">
                    <a16:creationId xmlns:a16="http://schemas.microsoft.com/office/drawing/2014/main" id="{C8BAF9E0-3BF9-A755-1289-488929C13EFE}"/>
                  </a:ext>
                </a:extLst>
              </p:cNvPr>
              <p:cNvSpPr>
                <a:spLocks noGrp="1" noRot="1" noChangeAspect="1" noMove="1" noResize="1" noEditPoints="1" noAdjustHandles="1" noChangeArrowheads="1" noChangeShapeType="1" noTextEdit="1"/>
              </p:cNvSpPr>
              <p:nvPr>
                <p:ph type="body" sz="quarter" idx="13"/>
              </p:nvPr>
            </p:nvSpPr>
            <p:spPr>
              <a:xfrm>
                <a:off x="97394" y="959644"/>
                <a:ext cx="11515725" cy="599704"/>
              </a:xfrm>
              <a:blipFill>
                <a:blip r:embed="rId2"/>
                <a:stretch>
                  <a:fillRect l="-847" t="-13131"/>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85F65345-34BF-73CA-C629-E6B91003247C}"/>
              </a:ext>
            </a:extLst>
          </p:cNvPr>
          <p:cNvGrpSpPr/>
          <p:nvPr/>
        </p:nvGrpSpPr>
        <p:grpSpPr>
          <a:xfrm>
            <a:off x="530858" y="1580604"/>
            <a:ext cx="11130284" cy="3718049"/>
            <a:chOff x="530858" y="1580604"/>
            <a:chExt cx="11130284" cy="3718049"/>
          </a:xfrm>
        </p:grpSpPr>
        <p:pic>
          <p:nvPicPr>
            <p:cNvPr id="11" name="Picture 10" descr="A graph of a graph with a path&#10;&#10;Description automatically generated with medium confidence">
              <a:extLst>
                <a:ext uri="{FF2B5EF4-FFF2-40B4-BE49-F238E27FC236}">
                  <a16:creationId xmlns:a16="http://schemas.microsoft.com/office/drawing/2014/main" id="{31234188-585F-61E9-AF8C-AE4FD2D179F2}"/>
                </a:ext>
              </a:extLst>
            </p:cNvPr>
            <p:cNvPicPr>
              <a:picLocks noChangeAspect="1"/>
            </p:cNvPicPr>
            <p:nvPr/>
          </p:nvPicPr>
          <p:blipFill rotWithShape="1">
            <a:blip r:embed="rId3">
              <a:extLst>
                <a:ext uri="{28A0092B-C50C-407E-A947-70E740481C1C}">
                  <a14:useLocalDpi xmlns:a14="http://schemas.microsoft.com/office/drawing/2010/main" val="0"/>
                </a:ext>
              </a:extLst>
            </a:blip>
            <a:srcRect l="16937" r="13304"/>
            <a:stretch/>
          </p:blipFill>
          <p:spPr>
            <a:xfrm>
              <a:off x="530858" y="1580605"/>
              <a:ext cx="3438434" cy="3696789"/>
            </a:xfrm>
            <a:prstGeom prst="rect">
              <a:avLst/>
            </a:prstGeom>
          </p:spPr>
        </p:pic>
        <p:pic>
          <p:nvPicPr>
            <p:cNvPr id="12" name="Picture 11" descr="A diagram of a path planning&#10;&#10;Description automatically generated">
              <a:extLst>
                <a:ext uri="{FF2B5EF4-FFF2-40B4-BE49-F238E27FC236}">
                  <a16:creationId xmlns:a16="http://schemas.microsoft.com/office/drawing/2014/main" id="{79EFA932-65A5-BDFB-3A12-FE36D490896C}"/>
                </a:ext>
              </a:extLst>
            </p:cNvPr>
            <p:cNvPicPr>
              <a:picLocks noChangeAspect="1"/>
            </p:cNvPicPr>
            <p:nvPr/>
          </p:nvPicPr>
          <p:blipFill rotWithShape="1">
            <a:blip r:embed="rId4">
              <a:extLst>
                <a:ext uri="{28A0092B-C50C-407E-A947-70E740481C1C}">
                  <a14:useLocalDpi xmlns:a14="http://schemas.microsoft.com/office/drawing/2010/main" val="0"/>
                </a:ext>
              </a:extLst>
            </a:blip>
            <a:srcRect l="19640" t="-286" r="15359" b="286"/>
            <a:stretch/>
          </p:blipFill>
          <p:spPr>
            <a:xfrm>
              <a:off x="4652987" y="1580605"/>
              <a:ext cx="3222306" cy="3718048"/>
            </a:xfrm>
            <a:prstGeom prst="rect">
              <a:avLst/>
            </a:prstGeom>
          </p:spPr>
        </p:pic>
        <p:pic>
          <p:nvPicPr>
            <p:cNvPr id="13" name="Picture 12" descr="A diagram of a path planning&#10;&#10;Description automatically generated">
              <a:extLst>
                <a:ext uri="{FF2B5EF4-FFF2-40B4-BE49-F238E27FC236}">
                  <a16:creationId xmlns:a16="http://schemas.microsoft.com/office/drawing/2014/main" id="{800C0E28-9CF9-B3DE-91B2-83F640EA5070}"/>
                </a:ext>
              </a:extLst>
            </p:cNvPr>
            <p:cNvPicPr>
              <a:picLocks noChangeAspect="1"/>
            </p:cNvPicPr>
            <p:nvPr/>
          </p:nvPicPr>
          <p:blipFill rotWithShape="1">
            <a:blip r:embed="rId5">
              <a:extLst>
                <a:ext uri="{28A0092B-C50C-407E-A947-70E740481C1C}">
                  <a14:useLocalDpi xmlns:a14="http://schemas.microsoft.com/office/drawing/2010/main" val="0"/>
                </a:ext>
              </a:extLst>
            </a:blip>
            <a:srcRect l="18027" t="288" r="15140" b="-288"/>
            <a:stretch/>
          </p:blipFill>
          <p:spPr>
            <a:xfrm>
              <a:off x="8366866" y="1580604"/>
              <a:ext cx="3294276" cy="3696789"/>
            </a:xfrm>
            <a:prstGeom prst="rect">
              <a:avLst/>
            </a:prstGeom>
          </p:spPr>
        </p:pic>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C64D37-F5C3-CCC8-5BAB-79FBACEDCDE5}"/>
                  </a:ext>
                </a:extLst>
              </p:cNvPr>
              <p:cNvSpPr txBox="1"/>
              <p:nvPr/>
            </p:nvSpPr>
            <p:spPr>
              <a:xfrm>
                <a:off x="1040961" y="4802809"/>
                <a:ext cx="2479846" cy="1520160"/>
              </a:xfrm>
              <a:prstGeom prst="rect">
                <a:avLst/>
              </a:prstGeom>
              <a:noFill/>
            </p:spPr>
            <p:txBody>
              <a:bodyPr wrap="none" rtlCol="0">
                <a:spAutoFit/>
              </a:bodyPr>
              <a:lstStyle/>
              <a:p>
                <a:r>
                  <a:rPr lang="en-US"/>
                  <a:t>The result yielded from :</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𝑎𝑙𝑝h𝑎</m:t>
                    </m:r>
                    <m:r>
                      <a:rPr lang="en-US" b="0" i="1" smtClean="0">
                        <a:latin typeface="Cambria Math" panose="02040503050406030204" pitchFamily="18" charset="0"/>
                      </a:rPr>
                      <m:t>=0.02 (</m:t>
                    </m:r>
                    <m:r>
                      <a:rPr lang="en-US" b="0" i="1" smtClean="0">
                        <a:latin typeface="Cambria Math" panose="02040503050406030204" pitchFamily="18" charset="0"/>
                      </a:rPr>
                      <m:t>𝑟𝑎𝑑</m:t>
                    </m:r>
                    <m:r>
                      <a:rPr lang="en-US" b="0" i="1" smtClean="0">
                        <a:latin typeface="Cambria Math" panose="02040503050406030204" pitchFamily="18" charset="0"/>
                      </a:rPr>
                      <m:t>)</m:t>
                    </m:r>
                  </m:oMath>
                </a14:m>
                <a:endParaRPr lang="en-US"/>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𝑙𝑜𝑜𝑝</m:t>
                    </m:r>
                    <m:r>
                      <a:rPr lang="en-US" b="0" i="1" smtClean="0">
                        <a:latin typeface="Cambria Math" panose="02040503050406030204" pitchFamily="18" charset="0"/>
                      </a:rPr>
                      <m:t> </m:t>
                    </m:r>
                    <m:r>
                      <a:rPr lang="en-US" b="0" i="1" smtClean="0">
                        <a:latin typeface="Cambria Math" panose="02040503050406030204" pitchFamily="18" charset="0"/>
                      </a:rPr>
                      <m:t>𝑚𝑎𝑥</m:t>
                    </m:r>
                    <m:r>
                      <a:rPr lang="en-US" b="0" i="1" smtClean="0">
                        <a:latin typeface="Cambria Math" panose="02040503050406030204" pitchFamily="18" charset="0"/>
                      </a:rPr>
                      <m:t>=50</m:t>
                    </m:r>
                  </m:oMath>
                </a14:m>
                <a:endParaRPr lang="en-US" b="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𝑟𝑒𝑝</m:t>
                        </m:r>
                      </m:sub>
                    </m:sSub>
                    <m:r>
                      <a:rPr lang="en-US" b="0" i="1" smtClean="0">
                        <a:latin typeface="Cambria Math" panose="02040503050406030204" pitchFamily="18" charset="0"/>
                      </a:rPr>
                      <m:t>=5</m:t>
                    </m:r>
                    <m:d>
                      <m:dPr>
                        <m:ctrlPr>
                          <a:rPr lang="en-US" b="0" i="1" smtClean="0">
                            <a:latin typeface="Cambria Math" panose="02040503050406030204" pitchFamily="18" charset="0"/>
                          </a:rPr>
                        </m:ctrlPr>
                      </m:dPr>
                      <m:e>
                        <m:r>
                          <a:rPr lang="en-US" b="0" i="1" smtClean="0">
                            <a:latin typeface="Cambria Math" panose="02040503050406030204" pitchFamily="18" charset="0"/>
                          </a:rPr>
                          <m:t>𝑐𝑚</m:t>
                        </m:r>
                      </m:e>
                    </m:d>
                  </m:oMath>
                </a14:m>
                <a:endParaRPr lang="en-US" b="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𝑎𝑡𝑡</m:t>
                        </m:r>
                      </m:sub>
                    </m:sSub>
                    <m:r>
                      <a:rPr lang="en-US" b="0" i="1" smtClean="0">
                        <a:latin typeface="Cambria Math" panose="02040503050406030204" pitchFamily="18" charset="0"/>
                      </a:rPr>
                      <m:t>=0.4 </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𝑟𝑎𝑑</m:t>
                        </m:r>
                      </m:e>
                    </m:d>
                  </m:oMath>
                </a14:m>
                <a:endParaRPr lang="en-US"/>
              </a:p>
            </p:txBody>
          </p:sp>
        </mc:Choice>
        <mc:Fallback xmlns="">
          <p:sp>
            <p:nvSpPr>
              <p:cNvPr id="5" name="TextBox 4">
                <a:extLst>
                  <a:ext uri="{FF2B5EF4-FFF2-40B4-BE49-F238E27FC236}">
                    <a16:creationId xmlns:a16="http://schemas.microsoft.com/office/drawing/2014/main" id="{ADC64D37-F5C3-CCC8-5BAB-79FBACEDCDE5}"/>
                  </a:ext>
                </a:extLst>
              </p:cNvPr>
              <p:cNvSpPr txBox="1">
                <a:spLocks noRot="1" noChangeAspect="1" noMove="1" noResize="1" noEditPoints="1" noAdjustHandles="1" noChangeArrowheads="1" noChangeShapeType="1" noTextEdit="1"/>
              </p:cNvSpPr>
              <p:nvPr/>
            </p:nvSpPr>
            <p:spPr>
              <a:xfrm>
                <a:off x="1040961" y="4802809"/>
                <a:ext cx="2479846" cy="1520160"/>
              </a:xfrm>
              <a:prstGeom prst="rect">
                <a:avLst/>
              </a:prstGeom>
              <a:blipFill>
                <a:blip r:embed="rId6"/>
                <a:stretch>
                  <a:fillRect l="-2211" t="-2410" r="-983" b="-2811"/>
                </a:stretch>
              </a:blipFill>
            </p:spPr>
            <p:txBody>
              <a:bodyPr/>
              <a:lstStyle/>
              <a:p>
                <a:r>
                  <a:rPr lang="en-US">
                    <a:noFill/>
                  </a:rPr>
                  <a:t> </a:t>
                </a:r>
              </a:p>
            </p:txBody>
          </p:sp>
        </mc:Fallback>
      </mc:AlternateContent>
    </p:spTree>
    <p:extLst>
      <p:ext uri="{BB962C8B-B14F-4D97-AF65-F5344CB8AC3E}">
        <p14:creationId xmlns:p14="http://schemas.microsoft.com/office/powerpoint/2010/main" val="1467166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32</a:t>
            </a:fld>
            <a:endParaRPr lang="en-US"/>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8BAF9E0-3BF9-A755-1289-488929C13EFE}"/>
                  </a:ext>
                </a:extLst>
              </p:cNvPr>
              <p:cNvSpPr>
                <a:spLocks noGrp="1"/>
              </p:cNvSpPr>
              <p:nvPr>
                <p:ph type="body" sz="quarter" idx="13"/>
              </p:nvPr>
            </p:nvSpPr>
            <p:spPr>
              <a:xfrm>
                <a:off x="97394" y="959643"/>
                <a:ext cx="11515725" cy="508979"/>
              </a:xfrm>
            </p:spPr>
            <p:txBody>
              <a:bodyPr/>
              <a:lstStyle/>
              <a:p>
                <a:pPr marL="0" indent="0">
                  <a:buNone/>
                </a:pPr>
                <a:r>
                  <a:rPr lang="en-GB" sz="2400"/>
                  <a:t>6.4. Parameters Tuning: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𝑎𝑡𝑡</m:t>
                        </m:r>
                      </m:sub>
                    </m:sSub>
                    <m:r>
                      <a:rPr lang="en-US" sz="2400" b="0" i="1" smtClean="0">
                        <a:latin typeface="Cambria Math" panose="02040503050406030204" pitchFamily="18" charset="0"/>
                      </a:rPr>
                      <m:t> ,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𝑟𝑒𝑝</m:t>
                        </m:r>
                      </m:sub>
                    </m:sSub>
                  </m:oMath>
                </a14:m>
                <a:r>
                  <a:rPr lang="en-GB" sz="2400"/>
                  <a:t> = (500,150) </a:t>
                </a:r>
              </a:p>
            </p:txBody>
          </p:sp>
        </mc:Choice>
        <mc:Fallback xmlns="">
          <p:sp>
            <p:nvSpPr>
              <p:cNvPr id="4" name="Text Placeholder 3">
                <a:extLst>
                  <a:ext uri="{FF2B5EF4-FFF2-40B4-BE49-F238E27FC236}">
                    <a16:creationId xmlns:a16="http://schemas.microsoft.com/office/drawing/2014/main" id="{C8BAF9E0-3BF9-A755-1289-488929C13EFE}"/>
                  </a:ext>
                </a:extLst>
              </p:cNvPr>
              <p:cNvSpPr>
                <a:spLocks noGrp="1" noRot="1" noChangeAspect="1" noMove="1" noResize="1" noEditPoints="1" noAdjustHandles="1" noChangeArrowheads="1" noChangeShapeType="1" noTextEdit="1"/>
              </p:cNvSpPr>
              <p:nvPr>
                <p:ph type="body" sz="quarter" idx="13"/>
              </p:nvPr>
            </p:nvSpPr>
            <p:spPr>
              <a:xfrm>
                <a:off x="97394" y="959643"/>
                <a:ext cx="11515725" cy="508979"/>
              </a:xfrm>
              <a:blipFill>
                <a:blip r:embed="rId2"/>
                <a:stretch>
                  <a:fillRect l="-847" t="-15476" b="-10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21B53615-B0FF-86B9-DCC3-FE52298D885D}"/>
              </a:ext>
            </a:extLst>
          </p:cNvPr>
          <p:cNvGrpSpPr/>
          <p:nvPr/>
        </p:nvGrpSpPr>
        <p:grpSpPr>
          <a:xfrm>
            <a:off x="578881" y="1468622"/>
            <a:ext cx="11115034" cy="4183976"/>
            <a:chOff x="578881" y="1468622"/>
            <a:chExt cx="11115034" cy="4183976"/>
          </a:xfrm>
        </p:grpSpPr>
        <p:pic>
          <p:nvPicPr>
            <p:cNvPr id="8" name="Picture 7" descr="A diagram of a graph&#10;&#10;Description automatically generated">
              <a:extLst>
                <a:ext uri="{FF2B5EF4-FFF2-40B4-BE49-F238E27FC236}">
                  <a16:creationId xmlns:a16="http://schemas.microsoft.com/office/drawing/2014/main" id="{9571F6FB-F090-83E6-12E4-43A6D2856F38}"/>
                </a:ext>
              </a:extLst>
            </p:cNvPr>
            <p:cNvPicPr>
              <a:picLocks noChangeAspect="1"/>
            </p:cNvPicPr>
            <p:nvPr/>
          </p:nvPicPr>
          <p:blipFill rotWithShape="1">
            <a:blip r:embed="rId3">
              <a:extLst>
                <a:ext uri="{28A0092B-C50C-407E-A947-70E740481C1C}">
                  <a14:useLocalDpi xmlns:a14="http://schemas.microsoft.com/office/drawing/2010/main" val="0"/>
                </a:ext>
              </a:extLst>
            </a:blip>
            <a:srcRect l="15023" r="15389"/>
            <a:stretch/>
          </p:blipFill>
          <p:spPr>
            <a:xfrm>
              <a:off x="8238114" y="1468622"/>
              <a:ext cx="3455801" cy="4183976"/>
            </a:xfrm>
            <a:prstGeom prst="rect">
              <a:avLst/>
            </a:prstGeom>
          </p:spPr>
        </p:pic>
        <p:pic>
          <p:nvPicPr>
            <p:cNvPr id="9" name="Picture 8" descr="A diagram of a path planning&#10;&#10;Description automatically generated">
              <a:extLst>
                <a:ext uri="{FF2B5EF4-FFF2-40B4-BE49-F238E27FC236}">
                  <a16:creationId xmlns:a16="http://schemas.microsoft.com/office/drawing/2014/main" id="{8AF4D8E8-8689-8498-A832-D75027FBB162}"/>
                </a:ext>
              </a:extLst>
            </p:cNvPr>
            <p:cNvPicPr>
              <a:picLocks noChangeAspect="1"/>
            </p:cNvPicPr>
            <p:nvPr/>
          </p:nvPicPr>
          <p:blipFill rotWithShape="1">
            <a:blip r:embed="rId4">
              <a:extLst>
                <a:ext uri="{28A0092B-C50C-407E-A947-70E740481C1C}">
                  <a14:useLocalDpi xmlns:a14="http://schemas.microsoft.com/office/drawing/2010/main" val="0"/>
                </a:ext>
              </a:extLst>
            </a:blip>
            <a:srcRect l="15874" r="13155"/>
            <a:stretch/>
          </p:blipFill>
          <p:spPr>
            <a:xfrm>
              <a:off x="4102498" y="1555988"/>
              <a:ext cx="3544811" cy="3746024"/>
            </a:xfrm>
            <a:prstGeom prst="rect">
              <a:avLst/>
            </a:prstGeom>
          </p:spPr>
        </p:pic>
        <p:pic>
          <p:nvPicPr>
            <p:cNvPr id="10" name="Picture 9" descr="A graph of a graph with a path&#10;&#10;Description automatically generated with medium confidence">
              <a:extLst>
                <a:ext uri="{FF2B5EF4-FFF2-40B4-BE49-F238E27FC236}">
                  <a16:creationId xmlns:a16="http://schemas.microsoft.com/office/drawing/2014/main" id="{6651464B-B696-818A-190E-4F1370D9346B}"/>
                </a:ext>
              </a:extLst>
            </p:cNvPr>
            <p:cNvPicPr>
              <a:picLocks noChangeAspect="1"/>
            </p:cNvPicPr>
            <p:nvPr/>
          </p:nvPicPr>
          <p:blipFill rotWithShape="1">
            <a:blip r:embed="rId5">
              <a:extLst>
                <a:ext uri="{28A0092B-C50C-407E-A947-70E740481C1C}">
                  <a14:useLocalDpi xmlns:a14="http://schemas.microsoft.com/office/drawing/2010/main" val="0"/>
                </a:ext>
              </a:extLst>
            </a:blip>
            <a:srcRect l="18499" r="13540"/>
            <a:stretch/>
          </p:blipFill>
          <p:spPr>
            <a:xfrm>
              <a:off x="578881" y="1698308"/>
              <a:ext cx="3375007" cy="3724605"/>
            </a:xfrm>
            <a:prstGeom prst="rect">
              <a:avLst/>
            </a:prstGeom>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3E0BE00-E850-7BDE-3B4C-511C56A2AEBF}"/>
                  </a:ext>
                </a:extLst>
              </p:cNvPr>
              <p:cNvSpPr txBox="1"/>
              <p:nvPr/>
            </p:nvSpPr>
            <p:spPr>
              <a:xfrm>
                <a:off x="1040961" y="4802809"/>
                <a:ext cx="2479846" cy="1520160"/>
              </a:xfrm>
              <a:prstGeom prst="rect">
                <a:avLst/>
              </a:prstGeom>
              <a:noFill/>
            </p:spPr>
            <p:txBody>
              <a:bodyPr wrap="none" rtlCol="0">
                <a:spAutoFit/>
              </a:bodyPr>
              <a:lstStyle/>
              <a:p>
                <a:r>
                  <a:rPr lang="en-US"/>
                  <a:t>The result yielded from :</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𝑎𝑙𝑝h𝑎</m:t>
                    </m:r>
                    <m:r>
                      <a:rPr lang="en-US" b="0" i="1" smtClean="0">
                        <a:latin typeface="Cambria Math" panose="02040503050406030204" pitchFamily="18" charset="0"/>
                      </a:rPr>
                      <m:t>=0.02 (</m:t>
                    </m:r>
                    <m:r>
                      <a:rPr lang="en-US" b="0" i="1" smtClean="0">
                        <a:latin typeface="Cambria Math" panose="02040503050406030204" pitchFamily="18" charset="0"/>
                      </a:rPr>
                      <m:t>𝑟𝑎𝑑</m:t>
                    </m:r>
                    <m:r>
                      <a:rPr lang="en-US" b="0" i="1" smtClean="0">
                        <a:latin typeface="Cambria Math" panose="02040503050406030204" pitchFamily="18" charset="0"/>
                      </a:rPr>
                      <m:t>)</m:t>
                    </m:r>
                  </m:oMath>
                </a14:m>
                <a:endParaRPr lang="en-US"/>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𝑙𝑜𝑜𝑝</m:t>
                    </m:r>
                    <m:r>
                      <a:rPr lang="en-US" b="0" i="1" smtClean="0">
                        <a:latin typeface="Cambria Math" panose="02040503050406030204" pitchFamily="18" charset="0"/>
                      </a:rPr>
                      <m:t> </m:t>
                    </m:r>
                    <m:r>
                      <a:rPr lang="en-US" b="0" i="1" smtClean="0">
                        <a:latin typeface="Cambria Math" panose="02040503050406030204" pitchFamily="18" charset="0"/>
                      </a:rPr>
                      <m:t>𝑚𝑎𝑥</m:t>
                    </m:r>
                    <m:r>
                      <a:rPr lang="en-US" b="0" i="1" smtClean="0">
                        <a:latin typeface="Cambria Math" panose="02040503050406030204" pitchFamily="18" charset="0"/>
                      </a:rPr>
                      <m:t>=50</m:t>
                    </m:r>
                  </m:oMath>
                </a14:m>
                <a:endParaRPr lang="en-US" b="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𝑟𝑒𝑝</m:t>
                        </m:r>
                      </m:sub>
                    </m:sSub>
                    <m:r>
                      <a:rPr lang="en-US" b="0" i="1" smtClean="0">
                        <a:latin typeface="Cambria Math" panose="02040503050406030204" pitchFamily="18" charset="0"/>
                      </a:rPr>
                      <m:t>=5</m:t>
                    </m:r>
                    <m:d>
                      <m:dPr>
                        <m:ctrlPr>
                          <a:rPr lang="en-US" b="0" i="1" smtClean="0">
                            <a:latin typeface="Cambria Math" panose="02040503050406030204" pitchFamily="18" charset="0"/>
                          </a:rPr>
                        </m:ctrlPr>
                      </m:dPr>
                      <m:e>
                        <m:r>
                          <a:rPr lang="en-US" b="0" i="1" smtClean="0">
                            <a:latin typeface="Cambria Math" panose="02040503050406030204" pitchFamily="18" charset="0"/>
                          </a:rPr>
                          <m:t>𝑐𝑚</m:t>
                        </m:r>
                      </m:e>
                    </m:d>
                  </m:oMath>
                </a14:m>
                <a:endParaRPr lang="en-US" b="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𝑎𝑡𝑡</m:t>
                        </m:r>
                      </m:sub>
                    </m:sSub>
                    <m:r>
                      <a:rPr lang="en-US" b="0" i="1" smtClean="0">
                        <a:latin typeface="Cambria Math" panose="02040503050406030204" pitchFamily="18" charset="0"/>
                      </a:rPr>
                      <m:t>=0.4 </m:t>
                    </m:r>
                    <m:d>
                      <m:dPr>
                        <m:ctrlPr>
                          <a:rPr lang="en-US" b="0" i="1" smtClean="0">
                            <a:latin typeface="Cambria Math" panose="02040503050406030204" pitchFamily="18" charset="0"/>
                          </a:rPr>
                        </m:ctrlPr>
                      </m:dPr>
                      <m:e>
                        <m:r>
                          <a:rPr lang="en-US" b="0" i="1" smtClean="0">
                            <a:latin typeface="Cambria Math" panose="02040503050406030204" pitchFamily="18" charset="0"/>
                          </a:rPr>
                          <m:t>𝑟𝑎𝑑</m:t>
                        </m:r>
                      </m:e>
                    </m:d>
                  </m:oMath>
                </a14:m>
                <a:endParaRPr lang="en-US"/>
              </a:p>
            </p:txBody>
          </p:sp>
        </mc:Choice>
        <mc:Fallback xmlns="">
          <p:sp>
            <p:nvSpPr>
              <p:cNvPr id="11" name="TextBox 10">
                <a:extLst>
                  <a:ext uri="{FF2B5EF4-FFF2-40B4-BE49-F238E27FC236}">
                    <a16:creationId xmlns:a16="http://schemas.microsoft.com/office/drawing/2014/main" id="{43E0BE00-E850-7BDE-3B4C-511C56A2AEBF}"/>
                  </a:ext>
                </a:extLst>
              </p:cNvPr>
              <p:cNvSpPr txBox="1">
                <a:spLocks noRot="1" noChangeAspect="1" noMove="1" noResize="1" noEditPoints="1" noAdjustHandles="1" noChangeArrowheads="1" noChangeShapeType="1" noTextEdit="1"/>
              </p:cNvSpPr>
              <p:nvPr/>
            </p:nvSpPr>
            <p:spPr>
              <a:xfrm>
                <a:off x="1040961" y="4802809"/>
                <a:ext cx="2479846" cy="1520160"/>
              </a:xfrm>
              <a:prstGeom prst="rect">
                <a:avLst/>
              </a:prstGeom>
              <a:blipFill>
                <a:blip r:embed="rId6"/>
                <a:stretch>
                  <a:fillRect l="-2211" t="-2410" r="-983" b="-2811"/>
                </a:stretch>
              </a:blipFill>
            </p:spPr>
            <p:txBody>
              <a:bodyPr/>
              <a:lstStyle/>
              <a:p>
                <a:r>
                  <a:rPr lang="en-US">
                    <a:noFill/>
                  </a:rPr>
                  <a:t> </a:t>
                </a:r>
              </a:p>
            </p:txBody>
          </p:sp>
        </mc:Fallback>
      </mc:AlternateContent>
    </p:spTree>
    <p:extLst>
      <p:ext uri="{BB962C8B-B14F-4D97-AF65-F5344CB8AC3E}">
        <p14:creationId xmlns:p14="http://schemas.microsoft.com/office/powerpoint/2010/main" val="3899539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1FA9BE0-435C-C8C8-CE93-BF7B44948996}"/>
                  </a:ext>
                </a:extLst>
              </p:cNvPr>
              <p:cNvSpPr>
                <a:spLocks noGrp="1"/>
              </p:cNvSpPr>
              <p:nvPr>
                <p:ph type="title"/>
              </p:nvPr>
            </p:nvSpPr>
            <p:spPr/>
            <p:txBody>
              <a:bodyPr/>
              <a:lstStyle/>
              <a:p>
                <a:pPr algn="ctr"/>
                <a14:m>
                  <m:oMathPara xmlns:m="http://schemas.openxmlformats.org/officeDocument/2006/math">
                    <m:oMathParaPr>
                      <m:jc m:val="left"/>
                    </m:oMathParaPr>
                    <m:oMath xmlns:m="http://schemas.openxmlformats.org/officeDocument/2006/math">
                      <m:r>
                        <m:rPr>
                          <m:nor/>
                        </m:rPr>
                        <a:rPr lang="en-US" dirty="0" smtClean="0"/>
                        <m:t>6. </m:t>
                      </m:r>
                      <m:r>
                        <m:rPr>
                          <m:nor/>
                        </m:rPr>
                        <a:rPr lang="en-US" dirty="0" smtClean="0"/>
                        <m:t>RRT</m:t>
                      </m:r>
                      <m:r>
                        <m:rPr>
                          <m:nor/>
                        </m:rPr>
                        <a:rPr lang="en-US" dirty="0" smtClean="0"/>
                        <m:t> </m:t>
                      </m:r>
                      <m:r>
                        <m:rPr>
                          <m:nor/>
                        </m:rPr>
                        <a:rPr lang="en-US" dirty="0" smtClean="0"/>
                        <m:t>and</m:t>
                      </m:r>
                      <m:r>
                        <m:rPr>
                          <m:nor/>
                        </m:rPr>
                        <a:rPr lang="en-US" dirty="0" smtClean="0"/>
                        <m:t> </m:t>
                      </m:r>
                      <m:r>
                        <m:rPr>
                          <m:nor/>
                        </m:rPr>
                        <a:rPr lang="en-US" dirty="0" smtClean="0"/>
                        <m:t>AAPF</m:t>
                      </m:r>
                      <m:r>
                        <m:rPr>
                          <m:nor/>
                        </m:rPr>
                        <a:rPr lang="en-US" dirty="0" smtClean="0"/>
                        <m:t> </m:t>
                      </m:r>
                      <m:r>
                        <m:rPr>
                          <m:nor/>
                        </m:rPr>
                        <a:rPr lang="en-US" dirty="0" smtClean="0"/>
                        <m:t>in</m:t>
                      </m:r>
                      <m:r>
                        <m:rPr>
                          <m:nor/>
                        </m:rPr>
                        <a:rPr lang="en-US" dirty="0" smtClean="0"/>
                        <m:t> </m:t>
                      </m:r>
                      <m:r>
                        <m:rPr>
                          <m:nor/>
                        </m:rPr>
                        <a:rPr lang="en-US" dirty="0" smtClean="0"/>
                        <m:t>Human</m:t>
                      </m:r>
                      <m:r>
                        <m:rPr>
                          <m:nor/>
                        </m:rPr>
                        <a:rPr lang="en-US" dirty="0" smtClean="0"/>
                        <m:t>−</m:t>
                      </m:r>
                      <m:r>
                        <m:rPr>
                          <m:nor/>
                        </m:rPr>
                        <a:rPr lang="en-US" dirty="0" smtClean="0"/>
                        <m:t>collision</m:t>
                      </m:r>
                      <m:r>
                        <m:rPr>
                          <m:nor/>
                        </m:rPr>
                        <a:rPr lang="en-US" dirty="0" smtClean="0"/>
                        <m:t> </m:t>
                      </m:r>
                      <m:r>
                        <m:rPr>
                          <m:nor/>
                        </m:rPr>
                        <a:rPr lang="en-US" dirty="0" smtClean="0"/>
                        <m:t>avoidance</m:t>
                      </m:r>
                    </m:oMath>
                  </m:oMathPara>
                </a14:m>
                <a:endParaRPr lang="en-US"/>
              </a:p>
            </p:txBody>
          </p:sp>
        </mc:Choice>
        <mc:Fallback xmlns="">
          <p:sp>
            <p:nvSpPr>
              <p:cNvPr id="2" name="Title 1">
                <a:extLst>
                  <a:ext uri="{FF2B5EF4-FFF2-40B4-BE49-F238E27FC236}">
                    <a16:creationId xmlns:a16="http://schemas.microsoft.com/office/drawing/2014/main" id="{91FA9BE0-435C-C8C8-CE93-BF7B44948996}"/>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2C1392CE-2BDA-FB03-C9E7-C01116F037A6}"/>
              </a:ext>
            </a:extLst>
          </p:cNvPr>
          <p:cNvSpPr>
            <a:spLocks noGrp="1"/>
          </p:cNvSpPr>
          <p:nvPr>
            <p:ph type="body" sz="quarter" idx="13"/>
          </p:nvPr>
        </p:nvSpPr>
        <p:spPr>
          <a:xfrm>
            <a:off x="106629" y="893965"/>
            <a:ext cx="11515725" cy="436099"/>
          </a:xfrm>
        </p:spPr>
        <p:txBody>
          <a:bodyPr/>
          <a:lstStyle/>
          <a:p>
            <a:pPr marL="0" indent="0">
              <a:buNone/>
            </a:pPr>
            <a:r>
              <a:rPr lang="en-US"/>
              <a:t>6.5. Joints trajectory</a:t>
            </a:r>
          </a:p>
        </p:txBody>
      </p:sp>
      <p:sp>
        <p:nvSpPr>
          <p:cNvPr id="4" name="Slide Number Placeholder 3">
            <a:extLst>
              <a:ext uri="{FF2B5EF4-FFF2-40B4-BE49-F238E27FC236}">
                <a16:creationId xmlns:a16="http://schemas.microsoft.com/office/drawing/2014/main" id="{76F86E44-1FA3-4EAB-9D05-E8C55E321BCB}"/>
              </a:ext>
            </a:extLst>
          </p:cNvPr>
          <p:cNvSpPr>
            <a:spLocks noGrp="1"/>
          </p:cNvSpPr>
          <p:nvPr>
            <p:ph type="sldNum" sz="quarter" idx="12"/>
          </p:nvPr>
        </p:nvSpPr>
        <p:spPr/>
        <p:txBody>
          <a:bodyPr/>
          <a:lstStyle/>
          <a:p>
            <a:fld id="{9EA0BE3B-158A-4EDF-80DC-E394A0D1600F}" type="slidenum">
              <a:rPr lang="en-US" smtClean="0"/>
              <a:pPr/>
              <a:t>33</a:t>
            </a:fld>
            <a:endParaRPr lang="en-US"/>
          </a:p>
        </p:txBody>
      </p:sp>
      <p:grpSp>
        <p:nvGrpSpPr>
          <p:cNvPr id="48" name="Group 47">
            <a:extLst>
              <a:ext uri="{FF2B5EF4-FFF2-40B4-BE49-F238E27FC236}">
                <a16:creationId xmlns:a16="http://schemas.microsoft.com/office/drawing/2014/main" id="{AAFD38F7-2750-8969-D2CD-EA1934609A06}"/>
              </a:ext>
            </a:extLst>
          </p:cNvPr>
          <p:cNvGrpSpPr/>
          <p:nvPr/>
        </p:nvGrpSpPr>
        <p:grpSpPr>
          <a:xfrm>
            <a:off x="157131" y="2915293"/>
            <a:ext cx="12034869" cy="2980825"/>
            <a:chOff x="21911" y="2313791"/>
            <a:chExt cx="12034869" cy="2980825"/>
          </a:xfrm>
        </p:grpSpPr>
        <p:pic>
          <p:nvPicPr>
            <p:cNvPr id="43" name="Picture 42" descr="A graph of a test&#10;&#10;Description automatically generated with medium confidence">
              <a:extLst>
                <a:ext uri="{FF2B5EF4-FFF2-40B4-BE49-F238E27FC236}">
                  <a16:creationId xmlns:a16="http://schemas.microsoft.com/office/drawing/2014/main" id="{78F183F0-FA35-89C0-7BBB-6FD86AB27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224" y="2313791"/>
              <a:ext cx="3974433" cy="2980825"/>
            </a:xfrm>
            <a:prstGeom prst="rect">
              <a:avLst/>
            </a:prstGeom>
          </p:spPr>
        </p:pic>
        <p:pic>
          <p:nvPicPr>
            <p:cNvPr id="45" name="Picture 44" descr="A graph with different colored lines&#10;&#10;Description automatically generated">
              <a:extLst>
                <a:ext uri="{FF2B5EF4-FFF2-40B4-BE49-F238E27FC236}">
                  <a16:creationId xmlns:a16="http://schemas.microsoft.com/office/drawing/2014/main" id="{263A19CA-AD6D-03F9-B8E1-3E3B4D8309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11" y="2313791"/>
              <a:ext cx="3974433" cy="2980825"/>
            </a:xfrm>
            <a:prstGeom prst="rect">
              <a:avLst/>
            </a:prstGeom>
          </p:spPr>
        </p:pic>
        <p:pic>
          <p:nvPicPr>
            <p:cNvPr id="47" name="Picture 46" descr="A graph of a line&#10;&#10;Description automatically generated with medium confidence">
              <a:extLst>
                <a:ext uri="{FF2B5EF4-FFF2-40B4-BE49-F238E27FC236}">
                  <a16:creationId xmlns:a16="http://schemas.microsoft.com/office/drawing/2014/main" id="{042732DD-E846-03F2-F8C7-1199B23D9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2348" y="2313792"/>
              <a:ext cx="3974432" cy="2980824"/>
            </a:xfrm>
            <a:prstGeom prst="rect">
              <a:avLst/>
            </a:prstGeom>
          </p:spPr>
        </p:pic>
      </p:grpSp>
      <p:grpSp>
        <p:nvGrpSpPr>
          <p:cNvPr id="8" name="Group 7">
            <a:extLst>
              <a:ext uri="{FF2B5EF4-FFF2-40B4-BE49-F238E27FC236}">
                <a16:creationId xmlns:a16="http://schemas.microsoft.com/office/drawing/2014/main" id="{82439CAD-7F08-4A7A-43AA-D822EF0C4157}"/>
              </a:ext>
            </a:extLst>
          </p:cNvPr>
          <p:cNvGrpSpPr/>
          <p:nvPr/>
        </p:nvGrpSpPr>
        <p:grpSpPr>
          <a:xfrm>
            <a:off x="544116" y="1428032"/>
            <a:ext cx="4225083" cy="1389292"/>
            <a:chOff x="4410060" y="961882"/>
            <a:chExt cx="4225083" cy="1389292"/>
          </a:xfrm>
        </p:grpSpPr>
        <p:grpSp>
          <p:nvGrpSpPr>
            <p:cNvPr id="5" name="Group 4">
              <a:extLst>
                <a:ext uri="{FF2B5EF4-FFF2-40B4-BE49-F238E27FC236}">
                  <a16:creationId xmlns:a16="http://schemas.microsoft.com/office/drawing/2014/main" id="{468DB400-0A83-1167-6C61-A6F139093455}"/>
                </a:ext>
              </a:extLst>
            </p:cNvPr>
            <p:cNvGrpSpPr/>
            <p:nvPr/>
          </p:nvGrpSpPr>
          <p:grpSpPr>
            <a:xfrm>
              <a:off x="4410060" y="961882"/>
              <a:ext cx="3757006" cy="369332"/>
              <a:chOff x="4464438" y="1358064"/>
              <a:chExt cx="3757006" cy="369332"/>
            </a:xfrm>
          </p:grpSpPr>
          <p:cxnSp>
            <p:nvCxnSpPr>
              <p:cNvPr id="53" name="Straight Connector 52">
                <a:extLst>
                  <a:ext uri="{FF2B5EF4-FFF2-40B4-BE49-F238E27FC236}">
                    <a16:creationId xmlns:a16="http://schemas.microsoft.com/office/drawing/2014/main" id="{F4663A55-7199-5B40-8FD4-44D879AC4B9B}"/>
                  </a:ext>
                </a:extLst>
              </p:cNvPr>
              <p:cNvCxnSpPr>
                <a:cxnSpLocks/>
              </p:cNvCxnSpPr>
              <p:nvPr/>
            </p:nvCxnSpPr>
            <p:spPr>
              <a:xfrm>
                <a:off x="4464438" y="1506727"/>
                <a:ext cx="1200727" cy="0"/>
              </a:xfrm>
              <a:prstGeom prst="line">
                <a:avLst/>
              </a:prstGeom>
              <a:ln w="571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24B18A4F-6F2E-F130-F7B4-1F71A48C20C1}"/>
                  </a:ext>
                </a:extLst>
              </p:cNvPr>
              <p:cNvSpPr txBox="1"/>
              <p:nvPr/>
            </p:nvSpPr>
            <p:spPr>
              <a:xfrm>
                <a:off x="5860413" y="1358064"/>
                <a:ext cx="2361031" cy="369332"/>
              </a:xfrm>
              <a:prstGeom prst="rect">
                <a:avLst/>
              </a:prstGeom>
              <a:noFill/>
            </p:spPr>
            <p:txBody>
              <a:bodyPr wrap="none" rtlCol="0">
                <a:spAutoFit/>
              </a:bodyPr>
              <a:lstStyle/>
              <a:p>
                <a:r>
                  <a:rPr lang="en-US"/>
                  <a:t>Experiments with (1,1) </a:t>
                </a:r>
              </a:p>
            </p:txBody>
          </p:sp>
        </p:grpSp>
        <p:grpSp>
          <p:nvGrpSpPr>
            <p:cNvPr id="6" name="Group 5">
              <a:extLst>
                <a:ext uri="{FF2B5EF4-FFF2-40B4-BE49-F238E27FC236}">
                  <a16:creationId xmlns:a16="http://schemas.microsoft.com/office/drawing/2014/main" id="{5AEB4506-D738-FFEF-E480-2E2598D39CA3}"/>
                </a:ext>
              </a:extLst>
            </p:cNvPr>
            <p:cNvGrpSpPr/>
            <p:nvPr/>
          </p:nvGrpSpPr>
          <p:grpSpPr>
            <a:xfrm>
              <a:off x="4410060" y="1488333"/>
              <a:ext cx="4225083" cy="369332"/>
              <a:chOff x="4464438" y="1884515"/>
              <a:chExt cx="4225083" cy="369332"/>
            </a:xfrm>
          </p:grpSpPr>
          <p:cxnSp>
            <p:nvCxnSpPr>
              <p:cNvPr id="52" name="Straight Connector 51">
                <a:extLst>
                  <a:ext uri="{FF2B5EF4-FFF2-40B4-BE49-F238E27FC236}">
                    <a16:creationId xmlns:a16="http://schemas.microsoft.com/office/drawing/2014/main" id="{1582F89F-C432-1642-155E-C006178E0E95}"/>
                  </a:ext>
                </a:extLst>
              </p:cNvPr>
              <p:cNvCxnSpPr>
                <a:cxnSpLocks/>
              </p:cNvCxnSpPr>
              <p:nvPr/>
            </p:nvCxnSpPr>
            <p:spPr>
              <a:xfrm>
                <a:off x="4464438" y="2047055"/>
                <a:ext cx="1200727" cy="0"/>
              </a:xfrm>
              <a:prstGeom prst="line">
                <a:avLst/>
              </a:prstGeom>
              <a:ln w="571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TextBox 55">
                <a:extLst>
                  <a:ext uri="{FF2B5EF4-FFF2-40B4-BE49-F238E27FC236}">
                    <a16:creationId xmlns:a16="http://schemas.microsoft.com/office/drawing/2014/main" id="{DADAC4AB-9E0E-BCA8-55C5-BE9A914F1CF3}"/>
                  </a:ext>
                </a:extLst>
              </p:cNvPr>
              <p:cNvSpPr txBox="1"/>
              <p:nvPr/>
            </p:nvSpPr>
            <p:spPr>
              <a:xfrm>
                <a:off x="5860413" y="1884515"/>
                <a:ext cx="2829108" cy="369332"/>
              </a:xfrm>
              <a:prstGeom prst="rect">
                <a:avLst/>
              </a:prstGeom>
              <a:noFill/>
            </p:spPr>
            <p:txBody>
              <a:bodyPr wrap="none" rtlCol="0">
                <a:spAutoFit/>
              </a:bodyPr>
              <a:lstStyle/>
              <a:p>
                <a:r>
                  <a:rPr lang="en-US"/>
                  <a:t>Experiments with (200,400) </a:t>
                </a:r>
              </a:p>
            </p:txBody>
          </p:sp>
        </p:grpSp>
        <p:grpSp>
          <p:nvGrpSpPr>
            <p:cNvPr id="7" name="Group 6">
              <a:extLst>
                <a:ext uri="{FF2B5EF4-FFF2-40B4-BE49-F238E27FC236}">
                  <a16:creationId xmlns:a16="http://schemas.microsoft.com/office/drawing/2014/main" id="{CDC3D26C-2779-5C5E-B1FF-37B40E474D37}"/>
                </a:ext>
              </a:extLst>
            </p:cNvPr>
            <p:cNvGrpSpPr/>
            <p:nvPr/>
          </p:nvGrpSpPr>
          <p:grpSpPr>
            <a:xfrm>
              <a:off x="4410060" y="1981842"/>
              <a:ext cx="4225083" cy="369332"/>
              <a:chOff x="4464438" y="2378024"/>
              <a:chExt cx="4225083" cy="369332"/>
            </a:xfrm>
          </p:grpSpPr>
          <p:cxnSp>
            <p:nvCxnSpPr>
              <p:cNvPr id="50" name="Straight Connector 49">
                <a:extLst>
                  <a:ext uri="{FF2B5EF4-FFF2-40B4-BE49-F238E27FC236}">
                    <a16:creationId xmlns:a16="http://schemas.microsoft.com/office/drawing/2014/main" id="{26913600-4D64-CB1E-29D0-BAB7101459BD}"/>
                  </a:ext>
                </a:extLst>
              </p:cNvPr>
              <p:cNvCxnSpPr>
                <a:cxnSpLocks/>
              </p:cNvCxnSpPr>
              <p:nvPr/>
            </p:nvCxnSpPr>
            <p:spPr>
              <a:xfrm>
                <a:off x="4464438" y="2587382"/>
                <a:ext cx="1200727" cy="0"/>
              </a:xfrm>
              <a:prstGeom prst="line">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TextBox 56">
                <a:extLst>
                  <a:ext uri="{FF2B5EF4-FFF2-40B4-BE49-F238E27FC236}">
                    <a16:creationId xmlns:a16="http://schemas.microsoft.com/office/drawing/2014/main" id="{73E85E08-3656-C149-BF1E-5D097C151D61}"/>
                  </a:ext>
                </a:extLst>
              </p:cNvPr>
              <p:cNvSpPr txBox="1"/>
              <p:nvPr/>
            </p:nvSpPr>
            <p:spPr>
              <a:xfrm>
                <a:off x="5860413" y="2378024"/>
                <a:ext cx="2829108" cy="369332"/>
              </a:xfrm>
              <a:prstGeom prst="rect">
                <a:avLst/>
              </a:prstGeom>
              <a:noFill/>
            </p:spPr>
            <p:txBody>
              <a:bodyPr wrap="none" rtlCol="0">
                <a:spAutoFit/>
              </a:bodyPr>
              <a:lstStyle/>
              <a:p>
                <a:r>
                  <a:rPr lang="en-US"/>
                  <a:t>Experiments with (500,150) </a:t>
                </a:r>
              </a:p>
            </p:txBody>
          </p:sp>
        </p:grpSp>
      </p:grpSp>
      <p:pic>
        <p:nvPicPr>
          <p:cNvPr id="10" name="Picture 9">
            <a:extLst>
              <a:ext uri="{FF2B5EF4-FFF2-40B4-BE49-F238E27FC236}">
                <a16:creationId xmlns:a16="http://schemas.microsoft.com/office/drawing/2014/main" id="{6D195567-3FCA-8A83-963D-267802A94D0C}"/>
              </a:ext>
            </a:extLst>
          </p:cNvPr>
          <p:cNvPicPr>
            <a:picLocks noChangeAspect="1"/>
          </p:cNvPicPr>
          <p:nvPr/>
        </p:nvPicPr>
        <p:blipFill>
          <a:blip r:embed="rId7"/>
          <a:stretch>
            <a:fillRect/>
          </a:stretch>
        </p:blipFill>
        <p:spPr>
          <a:xfrm>
            <a:off x="8253228" y="874363"/>
            <a:ext cx="3267254" cy="19919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a:extLst>
              <a:ext uri="{FF2B5EF4-FFF2-40B4-BE49-F238E27FC236}">
                <a16:creationId xmlns:a16="http://schemas.microsoft.com/office/drawing/2014/main" id="{98183B53-C184-ADF5-5399-0C0F0D3AC32C}"/>
              </a:ext>
            </a:extLst>
          </p:cNvPr>
          <p:cNvSpPr/>
          <p:nvPr/>
        </p:nvSpPr>
        <p:spPr>
          <a:xfrm>
            <a:off x="9156511" y="4049708"/>
            <a:ext cx="1539433" cy="1050403"/>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highlight>
                <a:srgbClr val="C02034"/>
              </a:highlight>
            </a:endParaRPr>
          </a:p>
        </p:txBody>
      </p:sp>
      <p:cxnSp>
        <p:nvCxnSpPr>
          <p:cNvPr id="13" name="Straight Connector 12">
            <a:extLst>
              <a:ext uri="{FF2B5EF4-FFF2-40B4-BE49-F238E27FC236}">
                <a16:creationId xmlns:a16="http://schemas.microsoft.com/office/drawing/2014/main" id="{DB71AC28-1EB9-8723-0E55-36FE2798AFDC}"/>
              </a:ext>
            </a:extLst>
          </p:cNvPr>
          <p:cNvCxnSpPr/>
          <p:nvPr/>
        </p:nvCxnSpPr>
        <p:spPr>
          <a:xfrm flipH="1" flipV="1">
            <a:off x="8217568" y="2866309"/>
            <a:ext cx="938943" cy="223380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059274DB-ABAE-01FD-EBE6-460C168E9A2D}"/>
              </a:ext>
            </a:extLst>
          </p:cNvPr>
          <p:cNvCxnSpPr/>
          <p:nvPr/>
        </p:nvCxnSpPr>
        <p:spPr>
          <a:xfrm flipV="1">
            <a:off x="10695944" y="2915292"/>
            <a:ext cx="824538" cy="218481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91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1FA9BE0-435C-C8C8-CE93-BF7B44948996}"/>
                  </a:ext>
                </a:extLst>
              </p:cNvPr>
              <p:cNvSpPr>
                <a:spLocks noGrp="1"/>
              </p:cNvSpPr>
              <p:nvPr>
                <p:ph type="title"/>
              </p:nvPr>
            </p:nvSpPr>
            <p:spPr/>
            <p:txBody>
              <a:bodyPr/>
              <a:lstStyle/>
              <a:p>
                <a:pPr algn="ctr"/>
                <a14:m>
                  <m:oMathPara xmlns:m="http://schemas.openxmlformats.org/officeDocument/2006/math">
                    <m:oMathParaPr>
                      <m:jc m:val="left"/>
                    </m:oMathParaPr>
                    <m:oMath xmlns:m="http://schemas.openxmlformats.org/officeDocument/2006/math">
                      <m:r>
                        <m:rPr>
                          <m:nor/>
                        </m:rPr>
                        <a:rPr lang="en-US" dirty="0" smtClean="0"/>
                        <m:t>6. </m:t>
                      </m:r>
                      <m:r>
                        <m:rPr>
                          <m:nor/>
                        </m:rPr>
                        <a:rPr lang="en-US" dirty="0" smtClean="0"/>
                        <m:t>RRT</m:t>
                      </m:r>
                      <m:r>
                        <m:rPr>
                          <m:nor/>
                        </m:rPr>
                        <a:rPr lang="en-US" dirty="0" smtClean="0"/>
                        <m:t> </m:t>
                      </m:r>
                      <m:r>
                        <m:rPr>
                          <m:nor/>
                        </m:rPr>
                        <a:rPr lang="en-US" dirty="0" smtClean="0"/>
                        <m:t>and</m:t>
                      </m:r>
                      <m:r>
                        <m:rPr>
                          <m:nor/>
                        </m:rPr>
                        <a:rPr lang="en-US" dirty="0" smtClean="0"/>
                        <m:t> </m:t>
                      </m:r>
                      <m:r>
                        <m:rPr>
                          <m:nor/>
                        </m:rPr>
                        <a:rPr lang="en-US" dirty="0" smtClean="0"/>
                        <m:t>AAPF</m:t>
                      </m:r>
                      <m:r>
                        <m:rPr>
                          <m:nor/>
                        </m:rPr>
                        <a:rPr lang="en-US" dirty="0" smtClean="0"/>
                        <m:t> </m:t>
                      </m:r>
                      <m:r>
                        <m:rPr>
                          <m:nor/>
                        </m:rPr>
                        <a:rPr lang="en-US" dirty="0" smtClean="0"/>
                        <m:t>in</m:t>
                      </m:r>
                      <m:r>
                        <m:rPr>
                          <m:nor/>
                        </m:rPr>
                        <a:rPr lang="en-US" dirty="0" smtClean="0"/>
                        <m:t> </m:t>
                      </m:r>
                      <m:r>
                        <m:rPr>
                          <m:nor/>
                        </m:rPr>
                        <a:rPr lang="en-US" dirty="0" smtClean="0"/>
                        <m:t>Human</m:t>
                      </m:r>
                      <m:r>
                        <m:rPr>
                          <m:nor/>
                        </m:rPr>
                        <a:rPr lang="en-US" dirty="0" smtClean="0"/>
                        <m:t>−</m:t>
                      </m:r>
                      <m:r>
                        <m:rPr>
                          <m:nor/>
                        </m:rPr>
                        <a:rPr lang="en-US" dirty="0" smtClean="0"/>
                        <m:t>collision</m:t>
                      </m:r>
                      <m:r>
                        <m:rPr>
                          <m:nor/>
                        </m:rPr>
                        <a:rPr lang="en-US" dirty="0" smtClean="0"/>
                        <m:t> </m:t>
                      </m:r>
                      <m:r>
                        <m:rPr>
                          <m:nor/>
                        </m:rPr>
                        <a:rPr lang="en-US" dirty="0" smtClean="0"/>
                        <m:t>avoidance</m:t>
                      </m:r>
                    </m:oMath>
                  </m:oMathPara>
                </a14:m>
                <a:endParaRPr lang="en-US"/>
              </a:p>
            </p:txBody>
          </p:sp>
        </mc:Choice>
        <mc:Fallback xmlns="">
          <p:sp>
            <p:nvSpPr>
              <p:cNvPr id="2" name="Title 1">
                <a:extLst>
                  <a:ext uri="{FF2B5EF4-FFF2-40B4-BE49-F238E27FC236}">
                    <a16:creationId xmlns:a16="http://schemas.microsoft.com/office/drawing/2014/main" id="{91FA9BE0-435C-C8C8-CE93-BF7B44948996}"/>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2C1392CE-2BDA-FB03-C9E7-C01116F037A6}"/>
              </a:ext>
            </a:extLst>
          </p:cNvPr>
          <p:cNvSpPr>
            <a:spLocks noGrp="1"/>
          </p:cNvSpPr>
          <p:nvPr>
            <p:ph type="body" sz="quarter" idx="13"/>
          </p:nvPr>
        </p:nvSpPr>
        <p:spPr>
          <a:xfrm>
            <a:off x="68031" y="927356"/>
            <a:ext cx="11515725" cy="436099"/>
          </a:xfrm>
        </p:spPr>
        <p:txBody>
          <a:bodyPr/>
          <a:lstStyle/>
          <a:p>
            <a:pPr marL="0" indent="0">
              <a:buNone/>
            </a:pPr>
            <a:r>
              <a:rPr lang="en-US"/>
              <a:t>6.4. Joints trajectory</a:t>
            </a:r>
          </a:p>
        </p:txBody>
      </p:sp>
      <p:sp>
        <p:nvSpPr>
          <p:cNvPr id="4" name="Slide Number Placeholder 3">
            <a:extLst>
              <a:ext uri="{FF2B5EF4-FFF2-40B4-BE49-F238E27FC236}">
                <a16:creationId xmlns:a16="http://schemas.microsoft.com/office/drawing/2014/main" id="{76F86E44-1FA3-4EAB-9D05-E8C55E321BCB}"/>
              </a:ext>
            </a:extLst>
          </p:cNvPr>
          <p:cNvSpPr>
            <a:spLocks noGrp="1"/>
          </p:cNvSpPr>
          <p:nvPr>
            <p:ph type="sldNum" sz="quarter" idx="12"/>
          </p:nvPr>
        </p:nvSpPr>
        <p:spPr/>
        <p:txBody>
          <a:bodyPr/>
          <a:lstStyle/>
          <a:p>
            <a:fld id="{9EA0BE3B-158A-4EDF-80DC-E394A0D1600F}" type="slidenum">
              <a:rPr lang="en-US" smtClean="0"/>
              <a:pPr/>
              <a:t>34</a:t>
            </a:fld>
            <a:endParaRPr lang="en-US"/>
          </a:p>
        </p:txBody>
      </p:sp>
      <p:grpSp>
        <p:nvGrpSpPr>
          <p:cNvPr id="5" name="Group 4">
            <a:extLst>
              <a:ext uri="{FF2B5EF4-FFF2-40B4-BE49-F238E27FC236}">
                <a16:creationId xmlns:a16="http://schemas.microsoft.com/office/drawing/2014/main" id="{6B7AE553-4ADF-1D82-6678-4FF644302F6D}"/>
              </a:ext>
            </a:extLst>
          </p:cNvPr>
          <p:cNvGrpSpPr/>
          <p:nvPr/>
        </p:nvGrpSpPr>
        <p:grpSpPr>
          <a:xfrm>
            <a:off x="667942" y="1532896"/>
            <a:ext cx="4225083" cy="1389292"/>
            <a:chOff x="4464438" y="1358064"/>
            <a:chExt cx="4225083" cy="1389292"/>
          </a:xfrm>
        </p:grpSpPr>
        <p:cxnSp>
          <p:nvCxnSpPr>
            <p:cNvPr id="50" name="Straight Connector 49">
              <a:extLst>
                <a:ext uri="{FF2B5EF4-FFF2-40B4-BE49-F238E27FC236}">
                  <a16:creationId xmlns:a16="http://schemas.microsoft.com/office/drawing/2014/main" id="{26913600-4D64-CB1E-29D0-BAB7101459BD}"/>
                </a:ext>
              </a:extLst>
            </p:cNvPr>
            <p:cNvCxnSpPr>
              <a:cxnSpLocks/>
            </p:cNvCxnSpPr>
            <p:nvPr/>
          </p:nvCxnSpPr>
          <p:spPr>
            <a:xfrm>
              <a:off x="4464438" y="2587382"/>
              <a:ext cx="1200727" cy="0"/>
            </a:xfrm>
            <a:prstGeom prst="line">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1582F89F-C432-1642-155E-C006178E0E95}"/>
                </a:ext>
              </a:extLst>
            </p:cNvPr>
            <p:cNvCxnSpPr>
              <a:cxnSpLocks/>
            </p:cNvCxnSpPr>
            <p:nvPr/>
          </p:nvCxnSpPr>
          <p:spPr>
            <a:xfrm>
              <a:off x="4464438" y="2047055"/>
              <a:ext cx="1200727" cy="0"/>
            </a:xfrm>
            <a:prstGeom prst="line">
              <a:avLst/>
            </a:prstGeom>
            <a:ln w="571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F4663A55-7199-5B40-8FD4-44D879AC4B9B}"/>
                </a:ext>
              </a:extLst>
            </p:cNvPr>
            <p:cNvCxnSpPr>
              <a:cxnSpLocks/>
            </p:cNvCxnSpPr>
            <p:nvPr/>
          </p:nvCxnSpPr>
          <p:spPr>
            <a:xfrm>
              <a:off x="4464438" y="1506727"/>
              <a:ext cx="1200727" cy="0"/>
            </a:xfrm>
            <a:prstGeom prst="line">
              <a:avLst/>
            </a:prstGeom>
            <a:ln w="57150" cap="flat" cmpd="sng" algn="ctr">
              <a:solidFill>
                <a:srgbClr val="0070C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24B18A4F-6F2E-F130-F7B4-1F71A48C20C1}"/>
                </a:ext>
              </a:extLst>
            </p:cNvPr>
            <p:cNvSpPr txBox="1"/>
            <p:nvPr/>
          </p:nvSpPr>
          <p:spPr>
            <a:xfrm>
              <a:off x="5860413" y="1358064"/>
              <a:ext cx="2361031" cy="369332"/>
            </a:xfrm>
            <a:prstGeom prst="rect">
              <a:avLst/>
            </a:prstGeom>
            <a:noFill/>
          </p:spPr>
          <p:txBody>
            <a:bodyPr wrap="none" rtlCol="0">
              <a:spAutoFit/>
            </a:bodyPr>
            <a:lstStyle/>
            <a:p>
              <a:r>
                <a:rPr lang="en-US"/>
                <a:t>Experiments with (1,1) </a:t>
              </a:r>
            </a:p>
          </p:txBody>
        </p:sp>
        <p:sp>
          <p:nvSpPr>
            <p:cNvPr id="56" name="TextBox 55">
              <a:extLst>
                <a:ext uri="{FF2B5EF4-FFF2-40B4-BE49-F238E27FC236}">
                  <a16:creationId xmlns:a16="http://schemas.microsoft.com/office/drawing/2014/main" id="{DADAC4AB-9E0E-BCA8-55C5-BE9A914F1CF3}"/>
                </a:ext>
              </a:extLst>
            </p:cNvPr>
            <p:cNvSpPr txBox="1"/>
            <p:nvPr/>
          </p:nvSpPr>
          <p:spPr>
            <a:xfrm>
              <a:off x="5860413" y="1884515"/>
              <a:ext cx="2829108" cy="369332"/>
            </a:xfrm>
            <a:prstGeom prst="rect">
              <a:avLst/>
            </a:prstGeom>
            <a:noFill/>
          </p:spPr>
          <p:txBody>
            <a:bodyPr wrap="none" rtlCol="0">
              <a:spAutoFit/>
            </a:bodyPr>
            <a:lstStyle/>
            <a:p>
              <a:r>
                <a:rPr lang="en-US"/>
                <a:t>Experiments with (200,400) </a:t>
              </a:r>
            </a:p>
          </p:txBody>
        </p:sp>
        <p:sp>
          <p:nvSpPr>
            <p:cNvPr id="57" name="TextBox 56">
              <a:extLst>
                <a:ext uri="{FF2B5EF4-FFF2-40B4-BE49-F238E27FC236}">
                  <a16:creationId xmlns:a16="http://schemas.microsoft.com/office/drawing/2014/main" id="{73E85E08-3656-C149-BF1E-5D097C151D61}"/>
                </a:ext>
              </a:extLst>
            </p:cNvPr>
            <p:cNvSpPr txBox="1"/>
            <p:nvPr/>
          </p:nvSpPr>
          <p:spPr>
            <a:xfrm>
              <a:off x="5860413" y="2378024"/>
              <a:ext cx="2829108" cy="369332"/>
            </a:xfrm>
            <a:prstGeom prst="rect">
              <a:avLst/>
            </a:prstGeom>
            <a:noFill/>
          </p:spPr>
          <p:txBody>
            <a:bodyPr wrap="none" rtlCol="0">
              <a:spAutoFit/>
            </a:bodyPr>
            <a:lstStyle/>
            <a:p>
              <a:r>
                <a:rPr lang="en-US"/>
                <a:t>Experiments with (500,150) </a:t>
              </a:r>
            </a:p>
          </p:txBody>
        </p:sp>
      </p:grpSp>
      <p:grpSp>
        <p:nvGrpSpPr>
          <p:cNvPr id="7" name="Group 6">
            <a:extLst>
              <a:ext uri="{FF2B5EF4-FFF2-40B4-BE49-F238E27FC236}">
                <a16:creationId xmlns:a16="http://schemas.microsoft.com/office/drawing/2014/main" id="{702799D7-6EDF-8820-9B59-FF60C20019F6}"/>
              </a:ext>
            </a:extLst>
          </p:cNvPr>
          <p:cNvGrpSpPr/>
          <p:nvPr/>
        </p:nvGrpSpPr>
        <p:grpSpPr>
          <a:xfrm>
            <a:off x="106629" y="3085869"/>
            <a:ext cx="12192000" cy="3014106"/>
            <a:chOff x="0" y="2871532"/>
            <a:chExt cx="12192000" cy="3014106"/>
          </a:xfrm>
        </p:grpSpPr>
        <p:pic>
          <p:nvPicPr>
            <p:cNvPr id="6" name="Picture 5" descr="A graph with lines and text&#10;&#10;Description automatically generated with medium confidence">
              <a:extLst>
                <a:ext uri="{FF2B5EF4-FFF2-40B4-BE49-F238E27FC236}">
                  <a16:creationId xmlns:a16="http://schemas.microsoft.com/office/drawing/2014/main" id="{01BE86FA-97DE-7CF6-97A3-AFD0EA567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2696" y="2871532"/>
              <a:ext cx="3966607" cy="2974955"/>
            </a:xfrm>
            <a:prstGeom prst="rect">
              <a:avLst/>
            </a:prstGeom>
          </p:spPr>
        </p:pic>
        <p:pic>
          <p:nvPicPr>
            <p:cNvPr id="8" name="Picture 7" descr="A graph with numbers and lines&#10;&#10;Description automatically generated">
              <a:extLst>
                <a:ext uri="{FF2B5EF4-FFF2-40B4-BE49-F238E27FC236}">
                  <a16:creationId xmlns:a16="http://schemas.microsoft.com/office/drawing/2014/main" id="{11900FA2-4595-0FF4-5550-1889388A46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5393" y="2871533"/>
              <a:ext cx="3966607" cy="2974955"/>
            </a:xfrm>
            <a:prstGeom prst="rect">
              <a:avLst/>
            </a:prstGeom>
          </p:spPr>
        </p:pic>
        <p:pic>
          <p:nvPicPr>
            <p:cNvPr id="10" name="Picture 9" descr="A graph with lines and text&#10;&#10;Description automatically generated with medium confidence">
              <a:extLst>
                <a:ext uri="{FF2B5EF4-FFF2-40B4-BE49-F238E27FC236}">
                  <a16:creationId xmlns:a16="http://schemas.microsoft.com/office/drawing/2014/main" id="{9F7DC517-C9C2-DC38-44BA-41445563DA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910683"/>
              <a:ext cx="3966607" cy="2974955"/>
            </a:xfrm>
            <a:prstGeom prst="rect">
              <a:avLst/>
            </a:prstGeom>
          </p:spPr>
        </p:pic>
      </p:grpSp>
      <p:pic>
        <p:nvPicPr>
          <p:cNvPr id="11" name="Picture 10">
            <a:extLst>
              <a:ext uri="{FF2B5EF4-FFF2-40B4-BE49-F238E27FC236}">
                <a16:creationId xmlns:a16="http://schemas.microsoft.com/office/drawing/2014/main" id="{B70B8B9F-F1BC-C8BF-9144-C97E5192EFE0}"/>
              </a:ext>
            </a:extLst>
          </p:cNvPr>
          <p:cNvPicPr>
            <a:picLocks noChangeAspect="1"/>
          </p:cNvPicPr>
          <p:nvPr/>
        </p:nvPicPr>
        <p:blipFill rotWithShape="1">
          <a:blip r:embed="rId7"/>
          <a:srcRect l="14304"/>
          <a:stretch/>
        </p:blipFill>
        <p:spPr>
          <a:xfrm>
            <a:off x="6683562" y="1283457"/>
            <a:ext cx="2685326" cy="1638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C4A643EB-9B62-467A-03D6-DC5B6AB83918}"/>
              </a:ext>
            </a:extLst>
          </p:cNvPr>
          <p:cNvSpPr/>
          <p:nvPr/>
        </p:nvSpPr>
        <p:spPr>
          <a:xfrm>
            <a:off x="4893025" y="3521895"/>
            <a:ext cx="1539433" cy="1050403"/>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highlight>
                <a:srgbClr val="C02034"/>
              </a:highlight>
            </a:endParaRPr>
          </a:p>
        </p:txBody>
      </p:sp>
      <p:cxnSp>
        <p:nvCxnSpPr>
          <p:cNvPr id="14" name="Straight Connector 13">
            <a:extLst>
              <a:ext uri="{FF2B5EF4-FFF2-40B4-BE49-F238E27FC236}">
                <a16:creationId xmlns:a16="http://schemas.microsoft.com/office/drawing/2014/main" id="{C21F5CAB-2DFE-4913-CD9F-153240F722A6}"/>
              </a:ext>
            </a:extLst>
          </p:cNvPr>
          <p:cNvCxnSpPr>
            <a:cxnSpLocks/>
          </p:cNvCxnSpPr>
          <p:nvPr/>
        </p:nvCxnSpPr>
        <p:spPr>
          <a:xfrm flipH="1">
            <a:off x="4893025" y="1277924"/>
            <a:ext cx="1790537" cy="2243971"/>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30C6A4A0-AFE6-AFA4-7301-8FDF59145DF9}"/>
              </a:ext>
            </a:extLst>
          </p:cNvPr>
          <p:cNvCxnSpPr/>
          <p:nvPr/>
        </p:nvCxnSpPr>
        <p:spPr>
          <a:xfrm flipV="1">
            <a:off x="6432458" y="2922188"/>
            <a:ext cx="2936430" cy="165011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89008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9" name="TextBox 8">
            <a:extLst>
              <a:ext uri="{FF2B5EF4-FFF2-40B4-BE49-F238E27FC236}">
                <a16:creationId xmlns:a16="http://schemas.microsoft.com/office/drawing/2014/main" id="{AD75E96F-B0F1-AB22-E531-878AB38B980E}"/>
              </a:ext>
            </a:extLst>
          </p:cNvPr>
          <p:cNvSpPr txBox="1"/>
          <p:nvPr/>
        </p:nvSpPr>
        <p:spPr>
          <a:xfrm>
            <a:off x="3597655" y="5680423"/>
            <a:ext cx="4996689" cy="369332"/>
          </a:xfrm>
          <a:prstGeom prst="rect">
            <a:avLst/>
          </a:prstGeom>
          <a:noFill/>
        </p:spPr>
        <p:txBody>
          <a:bodyPr wrap="none" rtlCol="0">
            <a:spAutoFit/>
          </a:bodyPr>
          <a:lstStyle/>
          <a:p>
            <a:r>
              <a:rPr lang="en-US" i="1"/>
              <a:t>Planning with human hand repulsive field influence</a:t>
            </a:r>
          </a:p>
        </p:txBody>
      </p:sp>
      <p:pic>
        <p:nvPicPr>
          <p:cNvPr id="3" name="test1">
            <a:hlinkClick r:id="" action="ppaction://media"/>
            <a:extLst>
              <a:ext uri="{FF2B5EF4-FFF2-40B4-BE49-F238E27FC236}">
                <a16:creationId xmlns:a16="http://schemas.microsoft.com/office/drawing/2014/main" id="{E7D360C2-0C7D-3C48-24A9-2529DAF9E8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2291" b="23412"/>
          <a:stretch/>
        </p:blipFill>
        <p:spPr>
          <a:xfrm>
            <a:off x="0" y="1345045"/>
            <a:ext cx="12192000" cy="3723640"/>
          </a:xfrm>
          <a:prstGeom prst="rect">
            <a:avLst/>
          </a:prstGeom>
        </p:spPr>
      </p:pic>
    </p:spTree>
    <p:extLst>
      <p:ext uri="{BB962C8B-B14F-4D97-AF65-F5344CB8AC3E}">
        <p14:creationId xmlns:p14="http://schemas.microsoft.com/office/powerpoint/2010/main" val="345794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6. RRT and AAPF in Human-collision avoidance</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9" name="TextBox 8">
            <a:extLst>
              <a:ext uri="{FF2B5EF4-FFF2-40B4-BE49-F238E27FC236}">
                <a16:creationId xmlns:a16="http://schemas.microsoft.com/office/drawing/2014/main" id="{AD75E96F-B0F1-AB22-E531-878AB38B980E}"/>
              </a:ext>
            </a:extLst>
          </p:cNvPr>
          <p:cNvSpPr txBox="1"/>
          <p:nvPr/>
        </p:nvSpPr>
        <p:spPr>
          <a:xfrm>
            <a:off x="3614904" y="5565433"/>
            <a:ext cx="4962192" cy="369332"/>
          </a:xfrm>
          <a:prstGeom prst="rect">
            <a:avLst/>
          </a:prstGeom>
          <a:noFill/>
        </p:spPr>
        <p:txBody>
          <a:bodyPr wrap="none" rtlCol="0">
            <a:spAutoFit/>
          </a:bodyPr>
          <a:lstStyle/>
          <a:p>
            <a:r>
              <a:rPr lang="en-US" i="1"/>
              <a:t>Replanning using RRT when collisions are imminent</a:t>
            </a:r>
          </a:p>
        </p:txBody>
      </p:sp>
      <p:pic>
        <p:nvPicPr>
          <p:cNvPr id="5" name="test2">
            <a:hlinkClick r:id="" action="ppaction://media"/>
            <a:extLst>
              <a:ext uri="{FF2B5EF4-FFF2-40B4-BE49-F238E27FC236}">
                <a16:creationId xmlns:a16="http://schemas.microsoft.com/office/drawing/2014/main" id="{091E9B4F-079C-FB53-8823-CDA8CAC40C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255" b="18857"/>
          <a:stretch/>
        </p:blipFill>
        <p:spPr>
          <a:xfrm>
            <a:off x="0" y="1533502"/>
            <a:ext cx="12192000" cy="3627120"/>
          </a:xfrm>
          <a:prstGeom prst="rect">
            <a:avLst/>
          </a:prstGeom>
        </p:spPr>
      </p:pic>
    </p:spTree>
    <p:extLst>
      <p:ext uri="{BB962C8B-B14F-4D97-AF65-F5344CB8AC3E}">
        <p14:creationId xmlns:p14="http://schemas.microsoft.com/office/powerpoint/2010/main" val="263521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7. Conclusion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39" y="896315"/>
                <a:ext cx="11515725" cy="1262116"/>
              </a:xfrm>
            </p:spPr>
            <p:txBody>
              <a:bodyPr/>
              <a:lstStyle/>
              <a:p>
                <a:pPr lvl="1"/>
                <a:r>
                  <a:rPr lang="en-US"/>
                  <a:t>Achievements:</a:t>
                </a:r>
              </a:p>
              <a:p>
                <a:pPr lvl="2">
                  <a:buFont typeface="Wingdings" panose="05000000000000000000" pitchFamily="2" charset="2"/>
                  <a:buChar char="Ø"/>
                </a:pPr>
                <a:r>
                  <a:rPr lang="en-US" sz="2400"/>
                  <a:t>Develop a basic human-collision behavior by combining  RRT and APF.</a:t>
                </a:r>
              </a:p>
              <a:p>
                <a:pPr lvl="2">
                  <a:buFont typeface="Wingdings" panose="05000000000000000000" pitchFamily="2" charset="2"/>
                  <a:buChar char="Ø"/>
                </a:pPr>
                <a:r>
                  <a:rPr lang="en-US" sz="2400"/>
                  <a:t>Estimate human wrist position (</a:t>
                </a:r>
                <a14:m>
                  <m:oMath xmlns:m="http://schemas.openxmlformats.org/officeDocument/2006/math">
                    <m:r>
                      <a:rPr lang="en-US" sz="2400" b="0" i="1" smtClean="0">
                        <a:latin typeface="Cambria Math" panose="02040503050406030204" pitchFamily="18" charset="0"/>
                        <a:ea typeface="Cambria Math" panose="02040503050406030204" pitchFamily="18" charset="0"/>
                      </a:rPr>
                      <m:t>±5</m:t>
                    </m:r>
                    <m:r>
                      <a:rPr lang="en-US" sz="2400" b="0" i="1" smtClean="0">
                        <a:latin typeface="Cambria Math" panose="02040503050406030204" pitchFamily="18" charset="0"/>
                        <a:ea typeface="Cambria Math" panose="02040503050406030204" pitchFamily="18" charset="0"/>
                      </a:rPr>
                      <m:t>𝑐𝑚</m:t>
                    </m:r>
                  </m:oMath>
                </a14:m>
                <a:r>
                  <a:rPr lang="en-US" sz="2400"/>
                  <a:t>).</a:t>
                </a:r>
              </a:p>
              <a:p>
                <a:pPr lvl="2">
                  <a:buFont typeface="Wingdings" panose="05000000000000000000" pitchFamily="2" charset="2"/>
                  <a:buChar char="Ø"/>
                </a:pPr>
                <a:endParaRPr lang="en-US" sz="2400"/>
              </a:p>
            </p:txBody>
          </p:sp>
        </mc:Choice>
        <mc:Fallback xmlns="">
          <p:sp>
            <p:nvSpPr>
              <p:cNvPr id="3" name="Text Placeholder 2">
                <a:extLst>
                  <a:ext uri="{FF2B5EF4-FFF2-40B4-BE49-F238E27FC236}">
                    <a16:creationId xmlns:a16="http://schemas.microsoft.com/office/drawing/2014/main" id="{A5726603-7893-4AE0-9532-68058044B69D}"/>
                  </a:ext>
                </a:extLst>
              </p:cNvPr>
              <p:cNvSpPr>
                <a:spLocks noGrp="1" noRot="1" noChangeAspect="1" noMove="1" noResize="1" noEditPoints="1" noAdjustHandles="1" noChangeArrowheads="1" noChangeShapeType="1" noTextEdit="1"/>
              </p:cNvSpPr>
              <p:nvPr>
                <p:ph type="body" sz="quarter" idx="13"/>
              </p:nvPr>
            </p:nvSpPr>
            <p:spPr>
              <a:xfrm>
                <a:off x="337539" y="896315"/>
                <a:ext cx="11515725" cy="1262116"/>
              </a:xfrm>
              <a:blipFill>
                <a:blip r:embed="rId3"/>
                <a:stretch>
                  <a:fillRect t="-6280" b="-724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7" name="Text Placeholder 2">
            <a:extLst>
              <a:ext uri="{FF2B5EF4-FFF2-40B4-BE49-F238E27FC236}">
                <a16:creationId xmlns:a16="http://schemas.microsoft.com/office/drawing/2014/main" id="{31D64FEF-205F-E48B-6CC9-83F652461DE3}"/>
              </a:ext>
            </a:extLst>
          </p:cNvPr>
          <p:cNvSpPr txBox="1">
            <a:spLocks/>
          </p:cNvSpPr>
          <p:nvPr/>
        </p:nvSpPr>
        <p:spPr>
          <a:xfrm>
            <a:off x="6625067" y="2408981"/>
            <a:ext cx="5460096" cy="2474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2" indent="-342900"/>
            <a:r>
              <a:rPr lang="en-US" sz="2400"/>
              <a:t>Non-Human: +50.28 secs</a:t>
            </a:r>
          </a:p>
          <a:p>
            <a:pPr marL="342900" lvl="2" indent="-342900"/>
            <a:r>
              <a:rPr lang="en-US" sz="2400"/>
              <a:t>Static Human: +20.36 secs</a:t>
            </a:r>
          </a:p>
          <a:p>
            <a:pPr marL="342900" lvl="2" indent="-342900"/>
            <a:r>
              <a:rPr lang="en-US" sz="2400"/>
              <a:t>Dynamic Human: -30.44 secs</a:t>
            </a:r>
          </a:p>
          <a:p>
            <a:pPr marL="0" lvl="2" indent="0">
              <a:buNone/>
            </a:pPr>
            <a:endParaRPr lang="en-US" sz="2400"/>
          </a:p>
          <a:p>
            <a:pPr marL="0" lvl="2" indent="0">
              <a:buNone/>
            </a:pPr>
            <a:r>
              <a:rPr lang="en-US" sz="2400"/>
              <a:t>Note:</a:t>
            </a:r>
          </a:p>
          <a:p>
            <a:pPr marL="0" lvl="2" indent="0">
              <a:buNone/>
            </a:pPr>
            <a:r>
              <a:rPr lang="en-US" sz="2400"/>
              <a:t>	Max joint velocity = 0.008 rad/s</a:t>
            </a:r>
          </a:p>
        </p:txBody>
      </p:sp>
      <p:pic>
        <p:nvPicPr>
          <p:cNvPr id="8" name="Picture 7" descr="A graph of blue and orange bars&#10;&#10;Description automatically generated">
            <a:extLst>
              <a:ext uri="{FF2B5EF4-FFF2-40B4-BE49-F238E27FC236}">
                <a16:creationId xmlns:a16="http://schemas.microsoft.com/office/drawing/2014/main" id="{5C9DB1C3-F214-DF8D-9596-CD7821DB4EAB}"/>
              </a:ext>
            </a:extLst>
          </p:cNvPr>
          <p:cNvPicPr>
            <a:picLocks noChangeAspect="1"/>
          </p:cNvPicPr>
          <p:nvPr/>
        </p:nvPicPr>
        <p:blipFill rotWithShape="1">
          <a:blip r:embed="rId4">
            <a:extLst>
              <a:ext uri="{28A0092B-C50C-407E-A947-70E740481C1C}">
                <a14:useLocalDpi xmlns:a14="http://schemas.microsoft.com/office/drawing/2010/main" val="0"/>
              </a:ext>
            </a:extLst>
          </a:blip>
          <a:srcRect l="6209" t="8727" r="9361" b="3125"/>
          <a:stretch/>
        </p:blipFill>
        <p:spPr>
          <a:xfrm>
            <a:off x="857839" y="2077810"/>
            <a:ext cx="5767228" cy="4014079"/>
          </a:xfrm>
          <a:prstGeom prst="rect">
            <a:avLst/>
          </a:prstGeom>
        </p:spPr>
      </p:pic>
    </p:spTree>
    <p:extLst>
      <p:ext uri="{BB962C8B-B14F-4D97-AF65-F5344CB8AC3E}">
        <p14:creationId xmlns:p14="http://schemas.microsoft.com/office/powerpoint/2010/main" val="4124663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7. Conclusion</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38</a:t>
            </a:fld>
            <a:endParaRPr lang="en-US"/>
          </a:p>
        </p:txBody>
      </p:sp>
      <p:sp>
        <p:nvSpPr>
          <p:cNvPr id="4" name="Text Placeholder 2">
            <a:extLst>
              <a:ext uri="{FF2B5EF4-FFF2-40B4-BE49-F238E27FC236}">
                <a16:creationId xmlns:a16="http://schemas.microsoft.com/office/drawing/2014/main" id="{62E5DC55-0517-ACA7-9AD0-BFB59259A5D8}"/>
              </a:ext>
            </a:extLst>
          </p:cNvPr>
          <p:cNvSpPr txBox="1">
            <a:spLocks/>
          </p:cNvSpPr>
          <p:nvPr/>
        </p:nvSpPr>
        <p:spPr>
          <a:xfrm>
            <a:off x="0" y="1076801"/>
            <a:ext cx="11515725" cy="20627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t>System Limitation:</a:t>
            </a:r>
          </a:p>
          <a:p>
            <a:pPr lvl="2">
              <a:buFont typeface="Wingdings" panose="05000000000000000000" pitchFamily="2" charset="2"/>
              <a:buChar char="Ø"/>
            </a:pPr>
            <a:r>
              <a:rPr lang="en-US" sz="2400"/>
              <a:t>The Jerky Trajectory</a:t>
            </a:r>
          </a:p>
          <a:p>
            <a:pPr lvl="2">
              <a:buFont typeface="Wingdings" panose="05000000000000000000" pitchFamily="2" charset="2"/>
              <a:buChar char="Ø"/>
            </a:pPr>
            <a:r>
              <a:rPr lang="en-US" sz="2400"/>
              <a:t>Time consuming in selecting APF planner’s coefficients.</a:t>
            </a:r>
          </a:p>
          <a:p>
            <a:pPr lvl="2">
              <a:buFont typeface="Wingdings" panose="05000000000000000000" pitchFamily="2" charset="2"/>
              <a:buChar char="Ø"/>
            </a:pPr>
            <a:r>
              <a:rPr lang="en-US" sz="2400"/>
              <a:t>Not all human joint are considered.</a:t>
            </a:r>
          </a:p>
          <a:p>
            <a:pPr lvl="2">
              <a:buFont typeface="Wingdings" panose="05000000000000000000" pitchFamily="2" charset="2"/>
              <a:buChar char="Ø"/>
            </a:pPr>
            <a:r>
              <a:rPr lang="en-US" sz="2400"/>
              <a:t>Not responsive.</a:t>
            </a:r>
          </a:p>
          <a:p>
            <a:pPr lvl="2">
              <a:buFont typeface="Wingdings" panose="05000000000000000000" pitchFamily="2" charset="2"/>
              <a:buChar char="Ø"/>
            </a:pPr>
            <a:endParaRPr lang="en-US" sz="2400"/>
          </a:p>
          <a:p>
            <a:pPr lvl="2">
              <a:buFont typeface="Wingdings" panose="05000000000000000000" pitchFamily="2" charset="2"/>
              <a:buChar char="Ø"/>
            </a:pPr>
            <a:endParaRPr lang="en-US" sz="2400"/>
          </a:p>
          <a:p>
            <a:pPr lvl="2">
              <a:buFont typeface="Wingdings" panose="05000000000000000000" pitchFamily="2" charset="2"/>
              <a:buChar char="Ø"/>
            </a:pPr>
            <a:endParaRPr lang="en-US" sz="2400"/>
          </a:p>
          <a:p>
            <a:pPr lvl="2">
              <a:buFont typeface="Wingdings" panose="05000000000000000000" pitchFamily="2" charset="2"/>
              <a:buChar char="Ø"/>
            </a:pPr>
            <a:endParaRPr lang="en-US" sz="2400"/>
          </a:p>
        </p:txBody>
      </p:sp>
      <p:sp>
        <p:nvSpPr>
          <p:cNvPr id="5" name="Text Placeholder 2">
            <a:extLst>
              <a:ext uri="{FF2B5EF4-FFF2-40B4-BE49-F238E27FC236}">
                <a16:creationId xmlns:a16="http://schemas.microsoft.com/office/drawing/2014/main" id="{4B7CC4C0-0D66-109B-5309-206BD66217DD}"/>
              </a:ext>
            </a:extLst>
          </p:cNvPr>
          <p:cNvSpPr txBox="1">
            <a:spLocks/>
          </p:cNvSpPr>
          <p:nvPr/>
        </p:nvSpPr>
        <p:spPr>
          <a:xfrm>
            <a:off x="-1" y="3429000"/>
            <a:ext cx="11515725" cy="1650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t>Future works:</a:t>
            </a:r>
          </a:p>
          <a:p>
            <a:pPr lvl="2">
              <a:buFont typeface="Wingdings" panose="05000000000000000000" pitchFamily="2" charset="2"/>
              <a:buChar char="Ø"/>
            </a:pPr>
            <a:r>
              <a:rPr lang="en-US" sz="2400"/>
              <a:t>Change the controller from “</a:t>
            </a:r>
            <a:r>
              <a:rPr lang="en-US" sz="2400" err="1"/>
              <a:t>JointPositionTrajectory</a:t>
            </a:r>
            <a:r>
              <a:rPr lang="en-US" sz="2400"/>
              <a:t>” to “</a:t>
            </a:r>
            <a:r>
              <a:rPr lang="en-US" sz="2400" err="1"/>
              <a:t>JointVelocity</a:t>
            </a:r>
            <a:r>
              <a:rPr lang="en-US" sz="2400"/>
              <a:t>”.</a:t>
            </a:r>
          </a:p>
          <a:p>
            <a:pPr lvl="2">
              <a:buFont typeface="Wingdings" panose="05000000000000000000" pitchFamily="2" charset="2"/>
              <a:buChar char="Ø"/>
            </a:pPr>
            <a:r>
              <a:rPr lang="en-US" sz="2400"/>
              <a:t>Replacing “Gradient Descent” by advanced optimization algorithm for complex constraints.</a:t>
            </a:r>
          </a:p>
          <a:p>
            <a:pPr lvl="2">
              <a:buFont typeface="Wingdings" panose="05000000000000000000" pitchFamily="2" charset="2"/>
              <a:buChar char="Ø"/>
            </a:pPr>
            <a:endParaRPr lang="en-US" sz="2400"/>
          </a:p>
        </p:txBody>
      </p:sp>
    </p:spTree>
    <p:extLst>
      <p:ext uri="{BB962C8B-B14F-4D97-AF65-F5344CB8AC3E}">
        <p14:creationId xmlns:p14="http://schemas.microsoft.com/office/powerpoint/2010/main" val="373004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1703-8EC1-6C2A-6923-5BEFCE052530}"/>
              </a:ext>
            </a:extLst>
          </p:cNvPr>
          <p:cNvSpPr>
            <a:spLocks noGrp="1"/>
          </p:cNvSpPr>
          <p:nvPr>
            <p:ph type="title"/>
          </p:nvPr>
        </p:nvSpPr>
        <p:spPr/>
        <p:txBody>
          <a:bodyPr/>
          <a:lstStyle/>
          <a:p>
            <a:r>
              <a:rPr lang="en-US" b="1"/>
              <a:t>Our team</a:t>
            </a:r>
          </a:p>
        </p:txBody>
      </p:sp>
      <p:sp>
        <p:nvSpPr>
          <p:cNvPr id="4" name="Slide Number Placeholder 3">
            <a:extLst>
              <a:ext uri="{FF2B5EF4-FFF2-40B4-BE49-F238E27FC236}">
                <a16:creationId xmlns:a16="http://schemas.microsoft.com/office/drawing/2014/main" id="{C770D5B0-CE84-47E9-06FB-94EDC9344EC5}"/>
              </a:ext>
            </a:extLst>
          </p:cNvPr>
          <p:cNvSpPr>
            <a:spLocks noGrp="1"/>
          </p:cNvSpPr>
          <p:nvPr>
            <p:ph type="sldNum" sz="quarter" idx="12"/>
          </p:nvPr>
        </p:nvSpPr>
        <p:spPr/>
        <p:txBody>
          <a:bodyPr/>
          <a:lstStyle/>
          <a:p>
            <a:fld id="{9EA0BE3B-158A-4EDF-80DC-E394A0D1600F}" type="slidenum">
              <a:rPr lang="en-US" smtClean="0"/>
              <a:pPr/>
              <a:t>39</a:t>
            </a:fld>
            <a:endParaRPr lang="en-US"/>
          </a:p>
        </p:txBody>
      </p:sp>
      <p:pic>
        <p:nvPicPr>
          <p:cNvPr id="17" name="Picture 16" descr="A person wearing glasses smiling&#10;&#10;Description automatically generated">
            <a:extLst>
              <a:ext uri="{FF2B5EF4-FFF2-40B4-BE49-F238E27FC236}">
                <a16:creationId xmlns:a16="http://schemas.microsoft.com/office/drawing/2014/main" id="{6C90D859-3396-A84A-A8E9-FB5D09E4ACF9}"/>
              </a:ext>
            </a:extLst>
          </p:cNvPr>
          <p:cNvPicPr>
            <a:picLocks noChangeAspect="1"/>
          </p:cNvPicPr>
          <p:nvPr/>
        </p:nvPicPr>
        <p:blipFill rotWithShape="1">
          <a:blip r:embed="rId2">
            <a:extLst>
              <a:ext uri="{28A0092B-C50C-407E-A947-70E740481C1C}">
                <a14:useLocalDpi xmlns:a14="http://schemas.microsoft.com/office/drawing/2010/main" val="0"/>
              </a:ext>
            </a:extLst>
          </a:blip>
          <a:srcRect l="18937" r="12877"/>
          <a:stretch/>
        </p:blipFill>
        <p:spPr>
          <a:xfrm>
            <a:off x="580262" y="3936948"/>
            <a:ext cx="1347880" cy="1318098"/>
          </a:xfrm>
          <a:prstGeom prst="rect">
            <a:avLst/>
          </a:prstGeom>
        </p:spPr>
      </p:pic>
      <p:pic>
        <p:nvPicPr>
          <p:cNvPr id="19" name="Picture 18" descr="A person smiling at the camera&#10;&#10;Description automatically generated">
            <a:extLst>
              <a:ext uri="{FF2B5EF4-FFF2-40B4-BE49-F238E27FC236}">
                <a16:creationId xmlns:a16="http://schemas.microsoft.com/office/drawing/2014/main" id="{04FAAD39-B7E3-4A49-6BEA-237B09CD3391}"/>
              </a:ext>
            </a:extLst>
          </p:cNvPr>
          <p:cNvPicPr>
            <a:picLocks noChangeAspect="1"/>
          </p:cNvPicPr>
          <p:nvPr/>
        </p:nvPicPr>
        <p:blipFill rotWithShape="1">
          <a:blip r:embed="rId3">
            <a:extLst>
              <a:ext uri="{28A0092B-C50C-407E-A947-70E740481C1C}">
                <a14:useLocalDpi xmlns:a14="http://schemas.microsoft.com/office/drawing/2010/main" val="0"/>
              </a:ext>
            </a:extLst>
          </a:blip>
          <a:srcRect t="27910" r="9782"/>
          <a:stretch/>
        </p:blipFill>
        <p:spPr>
          <a:xfrm>
            <a:off x="580094" y="1786469"/>
            <a:ext cx="1346900" cy="1435000"/>
          </a:xfrm>
          <a:prstGeom prst="rect">
            <a:avLst/>
          </a:prstGeom>
        </p:spPr>
      </p:pic>
      <p:sp>
        <p:nvSpPr>
          <p:cNvPr id="20" name="TextBox 19">
            <a:extLst>
              <a:ext uri="{FF2B5EF4-FFF2-40B4-BE49-F238E27FC236}">
                <a16:creationId xmlns:a16="http://schemas.microsoft.com/office/drawing/2014/main" id="{A67D503C-9F55-FFF4-0D8F-55E93AE485BD}"/>
              </a:ext>
            </a:extLst>
          </p:cNvPr>
          <p:cNvSpPr txBox="1"/>
          <p:nvPr/>
        </p:nvSpPr>
        <p:spPr>
          <a:xfrm>
            <a:off x="2509735" y="1976825"/>
            <a:ext cx="2558375" cy="1200329"/>
          </a:xfrm>
          <a:prstGeom prst="rect">
            <a:avLst/>
          </a:prstGeom>
          <a:noFill/>
        </p:spPr>
        <p:txBody>
          <a:bodyPr wrap="square" rtlCol="0">
            <a:spAutoFit/>
          </a:bodyPr>
          <a:lstStyle/>
          <a:p>
            <a:r>
              <a:rPr lang="en-US"/>
              <a:t>Trinh Dam Nhan</a:t>
            </a:r>
          </a:p>
          <a:p>
            <a:r>
              <a:rPr lang="en-US"/>
              <a:t>K64 </a:t>
            </a:r>
          </a:p>
          <a:p>
            <a:r>
              <a:rPr lang="en-US"/>
              <a:t>Advanced Mechatronics Engineering Program</a:t>
            </a:r>
          </a:p>
        </p:txBody>
      </p:sp>
      <p:sp>
        <p:nvSpPr>
          <p:cNvPr id="22" name="TextBox 21">
            <a:extLst>
              <a:ext uri="{FF2B5EF4-FFF2-40B4-BE49-F238E27FC236}">
                <a16:creationId xmlns:a16="http://schemas.microsoft.com/office/drawing/2014/main" id="{4C6E8A0E-73BA-9C59-1856-1A32DFC02BDF}"/>
              </a:ext>
            </a:extLst>
          </p:cNvPr>
          <p:cNvSpPr txBox="1"/>
          <p:nvPr/>
        </p:nvSpPr>
        <p:spPr>
          <a:xfrm>
            <a:off x="2509735" y="3937108"/>
            <a:ext cx="2558375" cy="1200329"/>
          </a:xfrm>
          <a:prstGeom prst="rect">
            <a:avLst/>
          </a:prstGeom>
          <a:noFill/>
        </p:spPr>
        <p:txBody>
          <a:bodyPr wrap="square" rtlCol="0">
            <a:spAutoFit/>
          </a:bodyPr>
          <a:lstStyle/>
          <a:p>
            <a:r>
              <a:rPr lang="en-US"/>
              <a:t>Nguyen Van Thanh Tri</a:t>
            </a:r>
          </a:p>
          <a:p>
            <a:r>
              <a:rPr lang="en-US"/>
              <a:t>K65</a:t>
            </a:r>
          </a:p>
          <a:p>
            <a:r>
              <a:rPr lang="en-US"/>
              <a:t>Mechatronics Engineering Program</a:t>
            </a:r>
          </a:p>
        </p:txBody>
      </p:sp>
      <p:sp>
        <p:nvSpPr>
          <p:cNvPr id="23" name="TextBox 22">
            <a:extLst>
              <a:ext uri="{FF2B5EF4-FFF2-40B4-BE49-F238E27FC236}">
                <a16:creationId xmlns:a16="http://schemas.microsoft.com/office/drawing/2014/main" id="{451BFF26-C75E-86E1-8965-98D317ED3611}"/>
              </a:ext>
            </a:extLst>
          </p:cNvPr>
          <p:cNvSpPr txBox="1"/>
          <p:nvPr/>
        </p:nvSpPr>
        <p:spPr>
          <a:xfrm>
            <a:off x="5544766" y="1791332"/>
            <a:ext cx="6425229" cy="2308324"/>
          </a:xfrm>
          <a:prstGeom prst="rect">
            <a:avLst/>
          </a:prstGeom>
          <a:noFill/>
        </p:spPr>
        <p:txBody>
          <a:bodyPr wrap="square" rtlCol="0">
            <a:spAutoFit/>
          </a:bodyPr>
          <a:lstStyle/>
          <a:p>
            <a:pPr algn="ctr"/>
            <a:r>
              <a:rPr lang="en-US" b="1"/>
              <a:t>Researches and Publications</a:t>
            </a:r>
          </a:p>
          <a:p>
            <a:pPr algn="ctr"/>
            <a:endParaRPr lang="en-US" b="1"/>
          </a:p>
          <a:p>
            <a:r>
              <a:rPr lang="en-US"/>
              <a:t>1. The Development of Robotic Manipulator for Automated Test Tube Arrangement. IEEEICCC2024, Acta </a:t>
            </a:r>
            <a:r>
              <a:rPr lang="en-US" err="1"/>
              <a:t>Polytechnica</a:t>
            </a:r>
            <a:r>
              <a:rPr lang="en-US"/>
              <a:t> </a:t>
            </a:r>
            <a:r>
              <a:rPr lang="en-US" err="1"/>
              <a:t>Hungarica</a:t>
            </a:r>
            <a:r>
              <a:rPr lang="en-US"/>
              <a:t> (Q2).</a:t>
            </a:r>
          </a:p>
          <a:p>
            <a:endParaRPr lang="en-US"/>
          </a:p>
          <a:p>
            <a:r>
              <a:rPr lang="en-US"/>
              <a:t>2. The Development of an Intelligent Robot Arm Playing chess with Human-Robot Interaction. ICHST-2023, </a:t>
            </a:r>
            <a:r>
              <a:rPr lang="en-US" b="0" i="0">
                <a:solidFill>
                  <a:srgbClr val="222222"/>
                </a:solidFill>
                <a:effectLst/>
                <a:highlight>
                  <a:srgbClr val="FFFFFF"/>
                </a:highlight>
                <a:latin typeface="Arial" panose="020B0604020202020204" pitchFamily="34" charset="0"/>
              </a:rPr>
              <a:t>IEEE.</a:t>
            </a:r>
            <a:r>
              <a:rPr lang="en-US"/>
              <a:t> </a:t>
            </a:r>
          </a:p>
        </p:txBody>
      </p:sp>
    </p:spTree>
    <p:extLst>
      <p:ext uri="{BB962C8B-B14F-4D97-AF65-F5344CB8AC3E}">
        <p14:creationId xmlns:p14="http://schemas.microsoft.com/office/powerpoint/2010/main" val="2494427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Human-robot Interaction Overview</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pic>
        <p:nvPicPr>
          <p:cNvPr id="5" name="Picture 4" descr="A person working on a machine&#10;&#10;Description automatically generated">
            <a:extLst>
              <a:ext uri="{FF2B5EF4-FFF2-40B4-BE49-F238E27FC236}">
                <a16:creationId xmlns:a16="http://schemas.microsoft.com/office/drawing/2014/main" id="{0DB8F223-6380-A856-CBA1-520B6B25312C}"/>
              </a:ext>
            </a:extLst>
          </p:cNvPr>
          <p:cNvPicPr>
            <a:picLocks noChangeAspect="1"/>
          </p:cNvPicPr>
          <p:nvPr/>
        </p:nvPicPr>
        <p:blipFill>
          <a:blip r:embed="rId3"/>
          <a:stretch>
            <a:fillRect/>
          </a:stretch>
        </p:blipFill>
        <p:spPr>
          <a:xfrm>
            <a:off x="6608993" y="825553"/>
            <a:ext cx="2928655" cy="3057331"/>
          </a:xfrm>
          <a:prstGeom prst="rect">
            <a:avLst/>
          </a:prstGeom>
        </p:spPr>
      </p:pic>
      <p:pic>
        <p:nvPicPr>
          <p:cNvPr id="6" name="Picture 5" descr="A person working on a computer&#10;&#10;Description automatically generated">
            <a:extLst>
              <a:ext uri="{FF2B5EF4-FFF2-40B4-BE49-F238E27FC236}">
                <a16:creationId xmlns:a16="http://schemas.microsoft.com/office/drawing/2014/main" id="{251BD4E8-2425-2D32-3A06-5DEAB3CF125E}"/>
              </a:ext>
            </a:extLst>
          </p:cNvPr>
          <p:cNvPicPr>
            <a:picLocks noChangeAspect="1"/>
          </p:cNvPicPr>
          <p:nvPr/>
        </p:nvPicPr>
        <p:blipFill>
          <a:blip r:embed="rId4"/>
          <a:stretch>
            <a:fillRect/>
          </a:stretch>
        </p:blipFill>
        <p:spPr>
          <a:xfrm>
            <a:off x="1816831" y="956353"/>
            <a:ext cx="3831362" cy="2795729"/>
          </a:xfrm>
          <a:prstGeom prst="rect">
            <a:avLst/>
          </a:prstGeom>
        </p:spPr>
      </p:pic>
      <p:sp>
        <p:nvSpPr>
          <p:cNvPr id="7" name="TextBox 6">
            <a:extLst>
              <a:ext uri="{FF2B5EF4-FFF2-40B4-BE49-F238E27FC236}">
                <a16:creationId xmlns:a16="http://schemas.microsoft.com/office/drawing/2014/main" id="{4FF16282-DB0A-71EF-9480-8F32C9C26BAA}"/>
              </a:ext>
            </a:extLst>
          </p:cNvPr>
          <p:cNvSpPr txBox="1"/>
          <p:nvPr/>
        </p:nvSpPr>
        <p:spPr>
          <a:xfrm>
            <a:off x="3800606" y="4053570"/>
            <a:ext cx="45907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cs typeface="Calibri"/>
              </a:rPr>
              <a:t>Human- Robot Interaction (HRI) in Industry</a:t>
            </a:r>
          </a:p>
        </p:txBody>
      </p:sp>
      <p:sp>
        <p:nvSpPr>
          <p:cNvPr id="8" name="TextBox 7">
            <a:extLst>
              <a:ext uri="{FF2B5EF4-FFF2-40B4-BE49-F238E27FC236}">
                <a16:creationId xmlns:a16="http://schemas.microsoft.com/office/drawing/2014/main" id="{1F3DC7F7-4D2C-6605-3F9E-C797772D842A}"/>
              </a:ext>
            </a:extLst>
          </p:cNvPr>
          <p:cNvSpPr txBox="1"/>
          <p:nvPr/>
        </p:nvSpPr>
        <p:spPr>
          <a:xfrm>
            <a:off x="2147571" y="4587715"/>
            <a:ext cx="6094378" cy="1200329"/>
          </a:xfrm>
          <a:prstGeom prst="rect">
            <a:avLst/>
          </a:prstGeom>
          <a:noFill/>
        </p:spPr>
        <p:txBody>
          <a:bodyPr wrap="square">
            <a:spAutoFit/>
          </a:bodyPr>
          <a:lstStyle/>
          <a:p>
            <a:r>
              <a:rPr lang="en-US"/>
              <a:t>HRI advantages:</a:t>
            </a:r>
          </a:p>
          <a:p>
            <a:pPr marL="285750" indent="-285750">
              <a:buFont typeface="Arial" panose="020B0604020202020204" pitchFamily="34" charset="0"/>
              <a:buChar char="•"/>
            </a:pPr>
            <a:r>
              <a:rPr lang="en-US"/>
              <a:t>Increased Efficiency, Enhance safety.</a:t>
            </a:r>
          </a:p>
          <a:p>
            <a:pPr marL="285750" indent="-285750">
              <a:buFont typeface="Arial" panose="020B0604020202020204" pitchFamily="34" charset="0"/>
              <a:buChar char="•"/>
            </a:pPr>
            <a:r>
              <a:rPr lang="en-US"/>
              <a:t>Robot flexibility and adaptability.</a:t>
            </a:r>
          </a:p>
          <a:p>
            <a:pPr marL="285750" indent="-285750">
              <a:buFont typeface="Arial" panose="020B0604020202020204" pitchFamily="34" charset="0"/>
              <a:buChar char="•"/>
            </a:pPr>
            <a:r>
              <a:rPr lang="en-US"/>
              <a:t>Social awareness and social interaction.</a:t>
            </a:r>
          </a:p>
        </p:txBody>
      </p:sp>
    </p:spTree>
    <p:extLst>
      <p:ext uri="{BB962C8B-B14F-4D97-AF65-F5344CB8AC3E}">
        <p14:creationId xmlns:p14="http://schemas.microsoft.com/office/powerpoint/2010/main" val="32844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846144" y="262012"/>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40</a:t>
            </a:fld>
            <a:endParaRPr lang="en-US"/>
          </a:p>
        </p:txBody>
      </p:sp>
      <p:pic>
        <p:nvPicPr>
          <p:cNvPr id="5" name="Picture 4" descr="A group of people posing for a photo&#10;&#10;Description automatically generated">
            <a:extLst>
              <a:ext uri="{FF2B5EF4-FFF2-40B4-BE49-F238E27FC236}">
                <a16:creationId xmlns:a16="http://schemas.microsoft.com/office/drawing/2014/main" id="{6BA9997C-44E7-DEA6-08E7-52E28EAFE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6960" y="1428115"/>
            <a:ext cx="6846489" cy="3321617"/>
          </a:xfrm>
          <a:prstGeom prst="rect">
            <a:avLst/>
          </a:prstGeom>
        </p:spPr>
      </p:pic>
      <p:sp>
        <p:nvSpPr>
          <p:cNvPr id="6" name="TextBox 5">
            <a:extLst>
              <a:ext uri="{FF2B5EF4-FFF2-40B4-BE49-F238E27FC236}">
                <a16:creationId xmlns:a16="http://schemas.microsoft.com/office/drawing/2014/main" id="{510510DD-3154-A093-4DA4-86A5C9CCEB12}"/>
              </a:ext>
            </a:extLst>
          </p:cNvPr>
          <p:cNvSpPr txBox="1"/>
          <p:nvPr/>
        </p:nvSpPr>
        <p:spPr>
          <a:xfrm>
            <a:off x="5440004" y="5031299"/>
            <a:ext cx="5750560" cy="923330"/>
          </a:xfrm>
          <a:prstGeom prst="rect">
            <a:avLst/>
          </a:prstGeom>
          <a:noFill/>
        </p:spPr>
        <p:txBody>
          <a:bodyPr wrap="square" rtlCol="0">
            <a:spAutoFit/>
          </a:bodyPr>
          <a:lstStyle/>
          <a:p>
            <a:pPr algn="ctr"/>
            <a:r>
              <a:rPr lang="en-US"/>
              <a:t>We would like to express our attitude to Mrs. Mac </a:t>
            </a:r>
            <a:r>
              <a:rPr lang="en-US" err="1"/>
              <a:t>Thi</a:t>
            </a:r>
            <a:r>
              <a:rPr lang="en-US"/>
              <a:t> Thoa for supports and strategies, as well as the colleagues at our laboratory for their support physically and mentally!</a:t>
            </a:r>
          </a:p>
        </p:txBody>
      </p:sp>
    </p:spTree>
    <p:extLst>
      <p:ext uri="{BB962C8B-B14F-4D97-AF65-F5344CB8AC3E}">
        <p14:creationId xmlns:p14="http://schemas.microsoft.com/office/powerpoint/2010/main" val="279062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Human-robot Interaction Overview</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7" name="TextBox 6">
            <a:extLst>
              <a:ext uri="{FF2B5EF4-FFF2-40B4-BE49-F238E27FC236}">
                <a16:creationId xmlns:a16="http://schemas.microsoft.com/office/drawing/2014/main" id="{4FF16282-DB0A-71EF-9480-8F32C9C26BAA}"/>
              </a:ext>
            </a:extLst>
          </p:cNvPr>
          <p:cNvSpPr txBox="1"/>
          <p:nvPr/>
        </p:nvSpPr>
        <p:spPr>
          <a:xfrm>
            <a:off x="338736" y="824083"/>
            <a:ext cx="61496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1.2.Human- Robot Interaction taxonomy</a:t>
            </a:r>
          </a:p>
        </p:txBody>
      </p:sp>
      <p:grpSp>
        <p:nvGrpSpPr>
          <p:cNvPr id="5" name="Group 4">
            <a:extLst>
              <a:ext uri="{FF2B5EF4-FFF2-40B4-BE49-F238E27FC236}">
                <a16:creationId xmlns:a16="http://schemas.microsoft.com/office/drawing/2014/main" id="{F586C24F-CA91-1B8A-F5B9-EFDCFE69A4EB}"/>
              </a:ext>
            </a:extLst>
          </p:cNvPr>
          <p:cNvGrpSpPr/>
          <p:nvPr/>
        </p:nvGrpSpPr>
        <p:grpSpPr>
          <a:xfrm>
            <a:off x="1841652" y="1391021"/>
            <a:ext cx="8686459" cy="2599830"/>
            <a:chOff x="671550" y="1475509"/>
            <a:chExt cx="10670902" cy="3193768"/>
          </a:xfrm>
        </p:grpSpPr>
        <p:pic>
          <p:nvPicPr>
            <p:cNvPr id="8" name="Picture 7" descr="A diagram of a person's arms&#10;&#10;Description automatically generated with medium confidence">
              <a:extLst>
                <a:ext uri="{FF2B5EF4-FFF2-40B4-BE49-F238E27FC236}">
                  <a16:creationId xmlns:a16="http://schemas.microsoft.com/office/drawing/2014/main" id="{6C971A20-647D-B6E1-C1B6-B799320CF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50" y="1475509"/>
              <a:ext cx="10495253" cy="2951018"/>
            </a:xfrm>
            <a:prstGeom prst="rect">
              <a:avLst/>
            </a:prstGeom>
          </p:spPr>
        </p:pic>
        <p:sp>
          <p:nvSpPr>
            <p:cNvPr id="3" name="Rectangle 2">
              <a:extLst>
                <a:ext uri="{FF2B5EF4-FFF2-40B4-BE49-F238E27FC236}">
                  <a16:creationId xmlns:a16="http://schemas.microsoft.com/office/drawing/2014/main" id="{0E06CBC2-97EB-CD8B-BE37-0D5FC401787C}"/>
                </a:ext>
              </a:extLst>
            </p:cNvPr>
            <p:cNvSpPr/>
            <p:nvPr/>
          </p:nvSpPr>
          <p:spPr>
            <a:xfrm>
              <a:off x="7003916" y="1575881"/>
              <a:ext cx="4338536" cy="309339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C0AD6CCA-5BB4-DC91-A9F3-740AB648FE70}"/>
              </a:ext>
            </a:extLst>
          </p:cNvPr>
          <p:cNvCxnSpPr>
            <a:cxnSpLocks/>
            <a:stCxn id="3" idx="2"/>
            <a:endCxn id="13" idx="0"/>
          </p:cNvCxnSpPr>
          <p:nvPr/>
        </p:nvCxnSpPr>
        <p:spPr>
          <a:xfrm flipH="1">
            <a:off x="6113389" y="3990851"/>
            <a:ext cx="2648868" cy="46838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A80E11B-3A3A-97EA-DA79-1F3954D07694}"/>
              </a:ext>
            </a:extLst>
          </p:cNvPr>
          <p:cNvSpPr/>
          <p:nvPr/>
        </p:nvSpPr>
        <p:spPr>
          <a:xfrm>
            <a:off x="3593925" y="4459240"/>
            <a:ext cx="5038927" cy="1170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a:t>Shared workspace</a:t>
            </a:r>
          </a:p>
          <a:p>
            <a:pPr marL="285750" indent="-285750">
              <a:buFont typeface="Arial" panose="020B0604020202020204" pitchFamily="34" charset="0"/>
              <a:buChar char="•"/>
            </a:pPr>
            <a:r>
              <a:rPr lang="en-US"/>
              <a:t>Needs environment and Human Awareness</a:t>
            </a:r>
          </a:p>
          <a:p>
            <a:pPr marL="285750" indent="-285750">
              <a:buFont typeface="Arial" panose="020B0604020202020204" pitchFamily="34" charset="0"/>
              <a:buChar char="•"/>
            </a:pPr>
            <a:r>
              <a:rPr lang="en-US"/>
              <a:t>Imminent danger/collision</a:t>
            </a:r>
          </a:p>
        </p:txBody>
      </p:sp>
    </p:spTree>
    <p:extLst>
      <p:ext uri="{BB962C8B-B14F-4D97-AF65-F5344CB8AC3E}">
        <p14:creationId xmlns:p14="http://schemas.microsoft.com/office/powerpoint/2010/main" val="3853723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Human-robot Interaction Overview</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5" name="Picture 4" descr="A person standing next to a machine&#10;&#10;Description automatically generated">
            <a:extLst>
              <a:ext uri="{FF2B5EF4-FFF2-40B4-BE49-F238E27FC236}">
                <a16:creationId xmlns:a16="http://schemas.microsoft.com/office/drawing/2014/main" id="{4E339E5E-E1E2-843B-ED37-5C405AB9C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533" y="964249"/>
            <a:ext cx="5460311" cy="5131871"/>
          </a:xfrm>
          <a:prstGeom prst="rect">
            <a:avLst/>
          </a:prstGeom>
          <a:ln w="19050">
            <a:solidFill>
              <a:schemeClr val="tx1"/>
            </a:solidFill>
          </a:ln>
        </p:spPr>
      </p:pic>
      <p:sp>
        <p:nvSpPr>
          <p:cNvPr id="6" name="TextBox 5">
            <a:extLst>
              <a:ext uri="{FF2B5EF4-FFF2-40B4-BE49-F238E27FC236}">
                <a16:creationId xmlns:a16="http://schemas.microsoft.com/office/drawing/2014/main" id="{9F94B316-255F-23D1-8C02-C6B68957A3DE}"/>
              </a:ext>
            </a:extLst>
          </p:cNvPr>
          <p:cNvSpPr txBox="1"/>
          <p:nvPr/>
        </p:nvSpPr>
        <p:spPr>
          <a:xfrm>
            <a:off x="5864826" y="676856"/>
            <a:ext cx="5988438" cy="3338735"/>
          </a:xfrm>
          <a:prstGeom prst="rect">
            <a:avLst/>
          </a:prstGeom>
          <a:noFill/>
        </p:spPr>
        <p:txBody>
          <a:bodyPr wrap="square" rtlCol="0">
            <a:spAutoFit/>
          </a:bodyPr>
          <a:lstStyle/>
          <a:p>
            <a:pPr>
              <a:lnSpc>
                <a:spcPct val="200000"/>
              </a:lnSpc>
            </a:pPr>
            <a:r>
              <a:rPr lang="en-US"/>
              <a:t>Our project goals are:</a:t>
            </a:r>
          </a:p>
          <a:p>
            <a:pPr marL="285750" indent="-285750">
              <a:lnSpc>
                <a:spcPct val="200000"/>
              </a:lnSpc>
              <a:buFont typeface="Arial" panose="020B0604020202020204" pitchFamily="34" charset="0"/>
              <a:buChar char="•"/>
            </a:pPr>
            <a:r>
              <a:rPr lang="en-US"/>
              <a:t>Implementing a human-avoiding behaviors on UR5 robot.</a:t>
            </a:r>
          </a:p>
          <a:p>
            <a:pPr marL="285750" indent="-285750">
              <a:lnSpc>
                <a:spcPct val="200000"/>
              </a:lnSpc>
              <a:buFont typeface="Arial" panose="020B0604020202020204" pitchFamily="34" charset="0"/>
              <a:buChar char="•"/>
            </a:pPr>
            <a:r>
              <a:rPr lang="en-US"/>
              <a:t>Proposing a new hybrid path planner suitable for the experiment to avoid human collision.</a:t>
            </a:r>
          </a:p>
          <a:p>
            <a:pPr marL="285750" indent="-285750">
              <a:lnSpc>
                <a:spcPct val="200000"/>
              </a:lnSpc>
              <a:buFont typeface="Arial" panose="020B0604020202020204" pitchFamily="34" charset="0"/>
              <a:buChar char="•"/>
            </a:pPr>
            <a:r>
              <a:rPr lang="en-US"/>
              <a:t>Implementing image processing with the help of AI model to detect and calculate human position.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F6F2499-E78D-9409-84F6-A9F426C7D94F}"/>
                  </a:ext>
                </a:extLst>
              </p:cNvPr>
              <p:cNvSpPr txBox="1"/>
              <p:nvPr/>
            </p:nvSpPr>
            <p:spPr>
              <a:xfrm>
                <a:off x="5864826" y="4067554"/>
                <a:ext cx="5880456" cy="2065181"/>
              </a:xfrm>
              <a:prstGeom prst="rect">
                <a:avLst/>
              </a:prstGeom>
              <a:noFill/>
            </p:spPr>
            <p:txBody>
              <a:bodyPr wrap="none" rtlCol="0">
                <a:spAutoFit/>
              </a:bodyPr>
              <a:lstStyle/>
              <a:p>
                <a:pPr>
                  <a:lnSpc>
                    <a:spcPct val="150000"/>
                  </a:lnSpc>
                </a:pPr>
                <a:r>
                  <a:rPr lang="en-US" b="1"/>
                  <a:t>Starting pose (at the shared workspace): </a:t>
                </a:r>
              </a:p>
              <a:p>
                <a:pPr>
                  <a:lnSpc>
                    <a:spcPct val="150000"/>
                  </a:lnSpc>
                </a:pPr>
                <a:r>
                  <a:rPr lang="en-US" b="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r>
                      <m:rPr>
                        <m:nor/>
                      </m:rPr>
                      <a:rPr lang="en-US" dirty="0"/>
                      <m:t>[0.341, 0.677, 0.074,3.130, 0.012, −0.617]</m:t>
                    </m:r>
                  </m:oMath>
                </a14:m>
                <a:endParaRPr lang="en-US"/>
              </a:p>
              <a:p>
                <a:pPr>
                  <a:lnSpc>
                    <a:spcPct val="150000"/>
                  </a:lnSpc>
                </a:pPr>
                <a:r>
                  <a:rPr lang="en-US" b="1"/>
                  <a:t>Goal pose ( inside the bin)</a:t>
                </a:r>
              </a:p>
              <a:p>
                <a:pPr>
                  <a:lnSpc>
                    <a:spcPct val="150000"/>
                  </a:lnSpc>
                </a:pPr>
                <a:r>
                  <a:rPr lang="en-US" b="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𝑔𝑜𝑎𝑙</m:t>
                        </m:r>
                      </m:sub>
                    </m:sSub>
                    <m:r>
                      <a:rPr lang="en-US" b="0" i="1" smtClean="0">
                        <a:latin typeface="Cambria Math" panose="02040503050406030204" pitchFamily="18" charset="0"/>
                      </a:rPr>
                      <m:t>=</m:t>
                    </m:r>
                  </m:oMath>
                </a14:m>
                <a:r>
                  <a:rPr lang="en-US"/>
                  <a:t> [0.454, -0.044, 0.143,3.125, 0.005, -1.561]</a:t>
                </a:r>
              </a:p>
              <a:p>
                <a:endParaRPr lang="en-US"/>
              </a:p>
            </p:txBody>
          </p:sp>
        </mc:Choice>
        <mc:Fallback xmlns="">
          <p:sp>
            <p:nvSpPr>
              <p:cNvPr id="3" name="TextBox 2">
                <a:extLst>
                  <a:ext uri="{FF2B5EF4-FFF2-40B4-BE49-F238E27FC236}">
                    <a16:creationId xmlns:a16="http://schemas.microsoft.com/office/drawing/2014/main" id="{2F6F2499-E78D-9409-84F6-A9F426C7D94F}"/>
                  </a:ext>
                </a:extLst>
              </p:cNvPr>
              <p:cNvSpPr txBox="1">
                <a:spLocks noRot="1" noChangeAspect="1" noMove="1" noResize="1" noEditPoints="1" noAdjustHandles="1" noChangeArrowheads="1" noChangeShapeType="1" noTextEdit="1"/>
              </p:cNvSpPr>
              <p:nvPr/>
            </p:nvSpPr>
            <p:spPr>
              <a:xfrm>
                <a:off x="5864826" y="4067554"/>
                <a:ext cx="5880456" cy="2065181"/>
              </a:xfrm>
              <a:prstGeom prst="rect">
                <a:avLst/>
              </a:prstGeom>
              <a:blipFill>
                <a:blip r:embed="rId4"/>
                <a:stretch>
                  <a:fillRect l="-829"/>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87B501DD-63CF-9B96-8F61-FEEB06FFE2E6}"/>
              </a:ext>
            </a:extLst>
          </p:cNvPr>
          <p:cNvSpPr/>
          <p:nvPr/>
        </p:nvSpPr>
        <p:spPr>
          <a:xfrm>
            <a:off x="3594751" y="2497470"/>
            <a:ext cx="220329" cy="22032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1F54DA5C-7C62-15EB-C287-BF2F249C4318}"/>
              </a:ext>
            </a:extLst>
          </p:cNvPr>
          <p:cNvSpPr/>
          <p:nvPr/>
        </p:nvSpPr>
        <p:spPr>
          <a:xfrm>
            <a:off x="2309511" y="3477910"/>
            <a:ext cx="225409" cy="22540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E477DD1C-43CE-16E6-7332-A47EA0E24602}"/>
              </a:ext>
            </a:extLst>
          </p:cNvPr>
          <p:cNvCxnSpPr>
            <a:cxnSpLocks/>
          </p:cNvCxnSpPr>
          <p:nvPr/>
        </p:nvCxnSpPr>
        <p:spPr>
          <a:xfrm flipV="1">
            <a:off x="1397000" y="3636611"/>
            <a:ext cx="912511" cy="6082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DA84B3-8EAE-57DF-D3E9-904F079D08AB}"/>
              </a:ext>
            </a:extLst>
          </p:cNvPr>
          <p:cNvCxnSpPr>
            <a:cxnSpLocks/>
          </p:cNvCxnSpPr>
          <p:nvPr/>
        </p:nvCxnSpPr>
        <p:spPr>
          <a:xfrm flipH="1">
            <a:off x="3815080" y="2126434"/>
            <a:ext cx="741680" cy="4395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1C814F9-A416-0BFA-8483-A2EFE4973513}"/>
              </a:ext>
            </a:extLst>
          </p:cNvPr>
          <p:cNvSpPr txBox="1"/>
          <p:nvPr/>
        </p:nvSpPr>
        <p:spPr>
          <a:xfrm>
            <a:off x="4470400" y="1852028"/>
            <a:ext cx="966404" cy="307777"/>
          </a:xfrm>
          <a:prstGeom prst="rect">
            <a:avLst/>
          </a:prstGeom>
          <a:noFill/>
        </p:spPr>
        <p:txBody>
          <a:bodyPr wrap="square" rtlCol="0">
            <a:spAutoFit/>
          </a:bodyPr>
          <a:lstStyle/>
          <a:p>
            <a:pPr algn="ctr"/>
            <a:r>
              <a:rPr lang="en-US" sz="1400"/>
              <a:t>End Point</a:t>
            </a:r>
            <a:endParaRPr lang="en-GB" sz="1400"/>
          </a:p>
        </p:txBody>
      </p:sp>
      <p:sp>
        <p:nvSpPr>
          <p:cNvPr id="22" name="TextBox 21">
            <a:extLst>
              <a:ext uri="{FF2B5EF4-FFF2-40B4-BE49-F238E27FC236}">
                <a16:creationId xmlns:a16="http://schemas.microsoft.com/office/drawing/2014/main" id="{0AED65A3-E463-D097-85E9-472AF55A4745}"/>
              </a:ext>
            </a:extLst>
          </p:cNvPr>
          <p:cNvSpPr txBox="1"/>
          <p:nvPr/>
        </p:nvSpPr>
        <p:spPr>
          <a:xfrm>
            <a:off x="599440" y="4255838"/>
            <a:ext cx="966404" cy="307777"/>
          </a:xfrm>
          <a:prstGeom prst="rect">
            <a:avLst/>
          </a:prstGeom>
          <a:noFill/>
        </p:spPr>
        <p:txBody>
          <a:bodyPr wrap="square" rtlCol="0">
            <a:spAutoFit/>
          </a:bodyPr>
          <a:lstStyle/>
          <a:p>
            <a:pPr algn="ctr"/>
            <a:r>
              <a:rPr lang="en-US" sz="1400"/>
              <a:t>Start Point</a:t>
            </a:r>
            <a:endParaRPr lang="en-GB" sz="1400"/>
          </a:p>
        </p:txBody>
      </p:sp>
    </p:spTree>
    <p:extLst>
      <p:ext uri="{BB962C8B-B14F-4D97-AF65-F5344CB8AC3E}">
        <p14:creationId xmlns:p14="http://schemas.microsoft.com/office/powerpoint/2010/main" val="2863725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2. System Overview</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8" name="Content Placeholder 2">
            <a:extLst>
              <a:ext uri="{FF2B5EF4-FFF2-40B4-BE49-F238E27FC236}">
                <a16:creationId xmlns:a16="http://schemas.microsoft.com/office/drawing/2014/main" id="{3BD32E92-70AA-9CCE-4A0C-D29B4ACD4B01}"/>
              </a:ext>
            </a:extLst>
          </p:cNvPr>
          <p:cNvSpPr txBox="1">
            <a:spLocks/>
          </p:cNvSpPr>
          <p:nvPr/>
        </p:nvSpPr>
        <p:spPr>
          <a:xfrm>
            <a:off x="6328914" y="1066196"/>
            <a:ext cx="5216675" cy="4909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pic>
        <p:nvPicPr>
          <p:cNvPr id="5" name="Picture 4" descr="A person standing in front of a white counter&#10;&#10;Description automatically generated">
            <a:extLst>
              <a:ext uri="{FF2B5EF4-FFF2-40B4-BE49-F238E27FC236}">
                <a16:creationId xmlns:a16="http://schemas.microsoft.com/office/drawing/2014/main" id="{983F057B-1FEE-C627-F2A3-17630C8103A8}"/>
              </a:ext>
            </a:extLst>
          </p:cNvPr>
          <p:cNvPicPr>
            <a:picLocks noChangeAspect="1"/>
          </p:cNvPicPr>
          <p:nvPr/>
        </p:nvPicPr>
        <p:blipFill rotWithShape="1">
          <a:blip r:embed="rId3">
            <a:extLst>
              <a:ext uri="{28A0092B-C50C-407E-A947-70E740481C1C}">
                <a14:useLocalDpi xmlns:a14="http://schemas.microsoft.com/office/drawing/2010/main" val="0"/>
              </a:ext>
            </a:extLst>
          </a:blip>
          <a:srcRect t="14871" b="6030"/>
          <a:stretch/>
        </p:blipFill>
        <p:spPr>
          <a:xfrm>
            <a:off x="6159879" y="882680"/>
            <a:ext cx="3857625" cy="5424602"/>
          </a:xfrm>
          <a:prstGeom prst="rect">
            <a:avLst/>
          </a:prstGeom>
        </p:spPr>
      </p:pic>
      <p:sp>
        <p:nvSpPr>
          <p:cNvPr id="10" name="Oval 9">
            <a:extLst>
              <a:ext uri="{FF2B5EF4-FFF2-40B4-BE49-F238E27FC236}">
                <a16:creationId xmlns:a16="http://schemas.microsoft.com/office/drawing/2014/main" id="{0B88D7F4-B4EA-0E0A-9B0B-6F7D44E5C984}"/>
              </a:ext>
            </a:extLst>
          </p:cNvPr>
          <p:cNvSpPr>
            <a:spLocks/>
          </p:cNvSpPr>
          <p:nvPr/>
        </p:nvSpPr>
        <p:spPr>
          <a:xfrm>
            <a:off x="6621888" y="2708694"/>
            <a:ext cx="163902" cy="16390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6D9A3539-A8B9-DD6A-3B3E-4DE697D61189}"/>
              </a:ext>
            </a:extLst>
          </p:cNvPr>
          <p:cNvSpPr>
            <a:spLocks/>
          </p:cNvSpPr>
          <p:nvPr/>
        </p:nvSpPr>
        <p:spPr>
          <a:xfrm>
            <a:off x="9390968" y="3607920"/>
            <a:ext cx="163902" cy="16390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7CA004F-8E30-32B6-19C1-6EB128B94079}"/>
              </a:ext>
            </a:extLst>
          </p:cNvPr>
          <p:cNvSpPr>
            <a:spLocks/>
          </p:cNvSpPr>
          <p:nvPr/>
        </p:nvSpPr>
        <p:spPr>
          <a:xfrm>
            <a:off x="8545579" y="2313957"/>
            <a:ext cx="163902" cy="16390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753DE995-D28A-2D8F-687A-6CD75D333DC9}"/>
              </a:ext>
            </a:extLst>
          </p:cNvPr>
          <p:cNvSpPr>
            <a:spLocks/>
          </p:cNvSpPr>
          <p:nvPr/>
        </p:nvSpPr>
        <p:spPr>
          <a:xfrm>
            <a:off x="7855779" y="3525969"/>
            <a:ext cx="163902" cy="16390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58432E8B-4DB1-F1CA-12FF-D3EF86B6BAC0}"/>
              </a:ext>
            </a:extLst>
          </p:cNvPr>
          <p:cNvCxnSpPr>
            <a:cxnSpLocks/>
          </p:cNvCxnSpPr>
          <p:nvPr/>
        </p:nvCxnSpPr>
        <p:spPr>
          <a:xfrm flipH="1" flipV="1">
            <a:off x="5607160" y="2313957"/>
            <a:ext cx="1094692" cy="46988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DA6A42B-761D-ABAB-258B-C074D4CDE2DD}"/>
              </a:ext>
            </a:extLst>
          </p:cNvPr>
          <p:cNvCxnSpPr>
            <a:cxnSpLocks/>
          </p:cNvCxnSpPr>
          <p:nvPr/>
        </p:nvCxnSpPr>
        <p:spPr>
          <a:xfrm flipH="1">
            <a:off x="8625140" y="1682496"/>
            <a:ext cx="1780032" cy="7071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1598DA-CDF7-9C2D-C055-C1C1720C4D53}"/>
              </a:ext>
            </a:extLst>
          </p:cNvPr>
          <p:cNvCxnSpPr>
            <a:cxnSpLocks/>
          </p:cNvCxnSpPr>
          <p:nvPr/>
        </p:nvCxnSpPr>
        <p:spPr>
          <a:xfrm flipH="1">
            <a:off x="9478580" y="3250080"/>
            <a:ext cx="1091643" cy="4319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ECC934-1DA9-6642-F6EB-84D17D1CA125}"/>
              </a:ext>
            </a:extLst>
          </p:cNvPr>
          <p:cNvCxnSpPr>
            <a:cxnSpLocks/>
          </p:cNvCxnSpPr>
          <p:nvPr/>
        </p:nvCxnSpPr>
        <p:spPr>
          <a:xfrm flipH="1">
            <a:off x="5644196" y="3602736"/>
            <a:ext cx="2292096" cy="7680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C1891C9-0A27-FB4B-275C-B93DA7B522A9}"/>
              </a:ext>
            </a:extLst>
          </p:cNvPr>
          <p:cNvSpPr txBox="1">
            <a:spLocks/>
          </p:cNvSpPr>
          <p:nvPr/>
        </p:nvSpPr>
        <p:spPr>
          <a:xfrm>
            <a:off x="4656545" y="2040534"/>
            <a:ext cx="1048512" cy="369333"/>
          </a:xfrm>
          <a:prstGeom prst="rect">
            <a:avLst/>
          </a:prstGeom>
          <a:noFill/>
        </p:spPr>
        <p:txBody>
          <a:bodyPr wrap="square" rtlCol="0">
            <a:spAutoFit/>
          </a:bodyPr>
          <a:lstStyle/>
          <a:p>
            <a:pPr algn="ctr"/>
            <a:r>
              <a:rPr lang="en-US"/>
              <a:t>Human</a:t>
            </a:r>
            <a:endParaRPr lang="en-GB"/>
          </a:p>
        </p:txBody>
      </p:sp>
      <p:sp>
        <p:nvSpPr>
          <p:cNvPr id="44" name="TextBox 43">
            <a:extLst>
              <a:ext uri="{FF2B5EF4-FFF2-40B4-BE49-F238E27FC236}">
                <a16:creationId xmlns:a16="http://schemas.microsoft.com/office/drawing/2014/main" id="{327A4A07-9DA1-4707-F6FD-96FBA064F5CC}"/>
              </a:ext>
            </a:extLst>
          </p:cNvPr>
          <p:cNvSpPr txBox="1">
            <a:spLocks/>
          </p:cNvSpPr>
          <p:nvPr/>
        </p:nvSpPr>
        <p:spPr>
          <a:xfrm>
            <a:off x="4724627" y="4195097"/>
            <a:ext cx="1048512" cy="369333"/>
          </a:xfrm>
          <a:prstGeom prst="rect">
            <a:avLst/>
          </a:prstGeom>
          <a:noFill/>
        </p:spPr>
        <p:txBody>
          <a:bodyPr wrap="square" rtlCol="0">
            <a:spAutoFit/>
          </a:bodyPr>
          <a:lstStyle/>
          <a:p>
            <a:pPr algn="ctr"/>
            <a:r>
              <a:rPr lang="en-US"/>
              <a:t>Basket</a:t>
            </a:r>
            <a:endParaRPr lang="en-GB"/>
          </a:p>
        </p:txBody>
      </p:sp>
      <p:sp>
        <p:nvSpPr>
          <p:cNvPr id="45" name="TextBox 44">
            <a:extLst>
              <a:ext uri="{FF2B5EF4-FFF2-40B4-BE49-F238E27FC236}">
                <a16:creationId xmlns:a16="http://schemas.microsoft.com/office/drawing/2014/main" id="{9EE72CE9-A90D-3C5E-BFA9-C873649CF0C0}"/>
              </a:ext>
            </a:extLst>
          </p:cNvPr>
          <p:cNvSpPr txBox="1">
            <a:spLocks/>
          </p:cNvSpPr>
          <p:nvPr/>
        </p:nvSpPr>
        <p:spPr>
          <a:xfrm>
            <a:off x="10235862" y="1497830"/>
            <a:ext cx="1542030" cy="369332"/>
          </a:xfrm>
          <a:prstGeom prst="rect">
            <a:avLst/>
          </a:prstGeom>
          <a:noFill/>
        </p:spPr>
        <p:txBody>
          <a:bodyPr wrap="square" rtlCol="0">
            <a:spAutoFit/>
          </a:bodyPr>
          <a:lstStyle/>
          <a:p>
            <a:pPr algn="ctr"/>
            <a:r>
              <a:rPr lang="en-US"/>
              <a:t>UR5 Robot</a:t>
            </a:r>
            <a:endParaRPr lang="en-GB"/>
          </a:p>
        </p:txBody>
      </p:sp>
      <p:sp>
        <p:nvSpPr>
          <p:cNvPr id="46" name="TextBox 45">
            <a:extLst>
              <a:ext uri="{FF2B5EF4-FFF2-40B4-BE49-F238E27FC236}">
                <a16:creationId xmlns:a16="http://schemas.microsoft.com/office/drawing/2014/main" id="{2085ABB9-846F-14F9-3874-FBB2E45DE2AC}"/>
              </a:ext>
            </a:extLst>
          </p:cNvPr>
          <p:cNvSpPr txBox="1">
            <a:spLocks/>
          </p:cNvSpPr>
          <p:nvPr/>
        </p:nvSpPr>
        <p:spPr>
          <a:xfrm>
            <a:off x="10564009" y="3059668"/>
            <a:ext cx="1542030" cy="369332"/>
          </a:xfrm>
          <a:prstGeom prst="rect">
            <a:avLst/>
          </a:prstGeom>
          <a:noFill/>
        </p:spPr>
        <p:txBody>
          <a:bodyPr wrap="square" rtlCol="0">
            <a:spAutoFit/>
          </a:bodyPr>
          <a:lstStyle/>
          <a:p>
            <a:pPr algn="ctr"/>
            <a:r>
              <a:rPr lang="en-US"/>
              <a:t>Camera D435</a:t>
            </a:r>
            <a:endParaRPr lang="en-GB"/>
          </a:p>
        </p:txBody>
      </p:sp>
      <p:cxnSp>
        <p:nvCxnSpPr>
          <p:cNvPr id="48" name="Straight Connector 47">
            <a:extLst>
              <a:ext uri="{FF2B5EF4-FFF2-40B4-BE49-F238E27FC236}">
                <a16:creationId xmlns:a16="http://schemas.microsoft.com/office/drawing/2014/main" id="{2D7324F7-E248-AB60-357A-FD436DD9B3D8}"/>
              </a:ext>
            </a:extLst>
          </p:cNvPr>
          <p:cNvCxnSpPr/>
          <p:nvPr/>
        </p:nvCxnSpPr>
        <p:spPr>
          <a:xfrm>
            <a:off x="4595684" y="813668"/>
            <a:ext cx="0" cy="5424602"/>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3CD7FD5-D1BD-290D-D8D3-374079088610}"/>
              </a:ext>
            </a:extLst>
          </p:cNvPr>
          <p:cNvSpPr txBox="1"/>
          <p:nvPr/>
        </p:nvSpPr>
        <p:spPr>
          <a:xfrm>
            <a:off x="212947" y="808491"/>
            <a:ext cx="4253795" cy="3338735"/>
          </a:xfrm>
          <a:prstGeom prst="rect">
            <a:avLst/>
          </a:prstGeom>
          <a:noFill/>
        </p:spPr>
        <p:txBody>
          <a:bodyPr wrap="square" rtlCol="0">
            <a:spAutoFit/>
          </a:bodyPr>
          <a:lstStyle/>
          <a:p>
            <a:pPr>
              <a:lnSpc>
                <a:spcPct val="200000"/>
              </a:lnSpc>
            </a:pPr>
            <a:r>
              <a:rPr lang="en-US"/>
              <a:t>Experiment scenario information:</a:t>
            </a:r>
          </a:p>
          <a:p>
            <a:pPr marL="285750" indent="-285750">
              <a:lnSpc>
                <a:spcPct val="200000"/>
              </a:lnSpc>
              <a:buFont typeface="Arial" panose="020B0604020202020204" pitchFamily="34" charset="0"/>
              <a:buChar char="•"/>
            </a:pPr>
            <a:r>
              <a:rPr lang="en-US"/>
              <a:t>Known Obstacle: Basket</a:t>
            </a:r>
          </a:p>
          <a:p>
            <a:pPr marL="285750" indent="-285750">
              <a:lnSpc>
                <a:spcPct val="200000"/>
              </a:lnSpc>
              <a:buFont typeface="Arial" panose="020B0604020202020204" pitchFamily="34" charset="0"/>
              <a:buChar char="•"/>
            </a:pPr>
            <a:r>
              <a:rPr lang="en-US"/>
              <a:t>Unknown Obstacle: Human</a:t>
            </a:r>
          </a:p>
          <a:p>
            <a:pPr marL="285750" indent="-285750">
              <a:lnSpc>
                <a:spcPct val="200000"/>
              </a:lnSpc>
              <a:buFont typeface="Arial" panose="020B0604020202020204" pitchFamily="34" charset="0"/>
              <a:buChar char="•"/>
            </a:pPr>
            <a:r>
              <a:rPr lang="en-US"/>
              <a:t>Global Planner: RRT</a:t>
            </a:r>
          </a:p>
          <a:p>
            <a:pPr marL="285750" indent="-285750">
              <a:lnSpc>
                <a:spcPct val="200000"/>
              </a:lnSpc>
              <a:buFont typeface="Arial" panose="020B0604020202020204" pitchFamily="34" charset="0"/>
              <a:buChar char="•"/>
            </a:pPr>
            <a:r>
              <a:rPr lang="en-US"/>
              <a:t>Local Planner: AAPF (Adaptive Artificial Potential Field)</a:t>
            </a:r>
          </a:p>
        </p:txBody>
      </p:sp>
    </p:spTree>
    <p:extLst>
      <p:ext uri="{BB962C8B-B14F-4D97-AF65-F5344CB8AC3E}">
        <p14:creationId xmlns:p14="http://schemas.microsoft.com/office/powerpoint/2010/main" val="3113998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58F7FC0-8765-4E5A-B370-F276585507DD}"/>
              </a:ext>
            </a:extLst>
          </p:cNvPr>
          <p:cNvSpPr>
            <a:spLocks noGrp="1"/>
          </p:cNvSpPr>
          <p:nvPr>
            <p:ph type="title"/>
          </p:nvPr>
        </p:nvSpPr>
        <p:spPr/>
        <p:txBody>
          <a:bodyPr/>
          <a:lstStyle/>
          <a:p>
            <a:r>
              <a:rPr lang="en-US"/>
              <a:t>3. Human Detection</a:t>
            </a:r>
          </a:p>
        </p:txBody>
      </p:sp>
      <p:pic>
        <p:nvPicPr>
          <p:cNvPr id="40" name="Picture 39" descr="A diagram of a algorithm&#10;&#10;Description automatically generated">
            <a:extLst>
              <a:ext uri="{FF2B5EF4-FFF2-40B4-BE49-F238E27FC236}">
                <a16:creationId xmlns:a16="http://schemas.microsoft.com/office/drawing/2014/main" id="{6F443C21-9FE4-5BD0-2984-626B1486B6F9}"/>
              </a:ext>
            </a:extLst>
          </p:cNvPr>
          <p:cNvPicPr>
            <a:picLocks noChangeAspect="1"/>
          </p:cNvPicPr>
          <p:nvPr/>
        </p:nvPicPr>
        <p:blipFill rotWithShape="1">
          <a:blip r:embed="rId2">
            <a:extLst>
              <a:ext uri="{28A0092B-C50C-407E-A947-70E740481C1C}">
                <a14:useLocalDpi xmlns:a14="http://schemas.microsoft.com/office/drawing/2010/main" val="0"/>
              </a:ext>
            </a:extLst>
          </a:blip>
          <a:srcRect t="4676" b="4501"/>
          <a:stretch/>
        </p:blipFill>
        <p:spPr>
          <a:xfrm>
            <a:off x="901202" y="934059"/>
            <a:ext cx="4270526" cy="5171474"/>
          </a:xfrm>
          <a:prstGeom prst="rect">
            <a:avLst/>
          </a:prstGeom>
        </p:spPr>
      </p:pic>
      <p:sp>
        <p:nvSpPr>
          <p:cNvPr id="42" name="Arrow: Right 41">
            <a:extLst>
              <a:ext uri="{FF2B5EF4-FFF2-40B4-BE49-F238E27FC236}">
                <a16:creationId xmlns:a16="http://schemas.microsoft.com/office/drawing/2014/main" id="{D472E8C3-75A5-EF42-1F92-87BF9A65016B}"/>
              </a:ext>
            </a:extLst>
          </p:cNvPr>
          <p:cNvSpPr/>
          <p:nvPr/>
        </p:nvSpPr>
        <p:spPr>
          <a:xfrm>
            <a:off x="5567423" y="2882096"/>
            <a:ext cx="1215342" cy="4360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88D58D8-A296-C999-6DD5-EBCC7177B49F}"/>
              </a:ext>
            </a:extLst>
          </p:cNvPr>
          <p:cNvSpPr/>
          <p:nvPr/>
        </p:nvSpPr>
        <p:spPr>
          <a:xfrm>
            <a:off x="7178460" y="2373902"/>
            <a:ext cx="3402957" cy="1145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Get Planning Scene</a:t>
            </a:r>
          </a:p>
        </p:txBody>
      </p:sp>
    </p:spTree>
    <p:extLst>
      <p:ext uri="{BB962C8B-B14F-4D97-AF65-F5344CB8AC3E}">
        <p14:creationId xmlns:p14="http://schemas.microsoft.com/office/powerpoint/2010/main" val="411481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3. Human Detection</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230904" y="826482"/>
            <a:ext cx="5780790" cy="3489486"/>
          </a:xfrm>
        </p:spPr>
        <p:txBody>
          <a:bodyPr/>
          <a:lstStyle/>
          <a:p>
            <a:pPr marL="0" indent="0">
              <a:buNone/>
            </a:pPr>
            <a:r>
              <a:rPr lang="en-US" sz="1800"/>
              <a:t>3.1. Get Planning Scene block</a:t>
            </a:r>
          </a:p>
          <a:p>
            <a:pPr marL="631825">
              <a:lnSpc>
                <a:spcPct val="250000"/>
              </a:lnSpc>
            </a:pPr>
            <a:r>
              <a:rPr lang="en-US" sz="1800"/>
              <a:t>Take RGB &amp; Depth</a:t>
            </a:r>
          </a:p>
          <a:p>
            <a:pPr marL="631825">
              <a:lnSpc>
                <a:spcPct val="250000"/>
              </a:lnSpc>
            </a:pPr>
            <a:r>
              <a:rPr lang="en-US" sz="1800"/>
              <a:t>Checking Human?</a:t>
            </a:r>
          </a:p>
          <a:p>
            <a:pPr marL="631825">
              <a:lnSpc>
                <a:spcPct val="250000"/>
              </a:lnSpc>
            </a:pPr>
            <a:r>
              <a:rPr lang="en-US" sz="1800"/>
              <a:t>Checking Wrist?</a:t>
            </a:r>
          </a:p>
          <a:p>
            <a:pPr marL="631825">
              <a:lnSpc>
                <a:spcPct val="250000"/>
              </a:lnSpc>
            </a:pPr>
            <a:r>
              <a:rPr lang="en-US" sz="1800"/>
              <a:t>Calculate Wrist position.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26" name="Picture 25" descr="A screenshot of a diagram&#10;&#10;Description automatically generated">
            <a:extLst>
              <a:ext uri="{FF2B5EF4-FFF2-40B4-BE49-F238E27FC236}">
                <a16:creationId xmlns:a16="http://schemas.microsoft.com/office/drawing/2014/main" id="{D841E00D-6B1A-D3C8-8C54-71D87FCEC1A7}"/>
              </a:ext>
            </a:extLst>
          </p:cNvPr>
          <p:cNvPicPr>
            <a:picLocks noChangeAspect="1"/>
          </p:cNvPicPr>
          <p:nvPr/>
        </p:nvPicPr>
        <p:blipFill rotWithShape="1">
          <a:blip r:embed="rId3">
            <a:extLst>
              <a:ext uri="{28A0092B-C50C-407E-A947-70E740481C1C}">
                <a14:useLocalDpi xmlns:a14="http://schemas.microsoft.com/office/drawing/2010/main" val="0"/>
              </a:ext>
            </a:extLst>
          </a:blip>
          <a:srcRect l="29852" t="10338" r="22741" b="24624"/>
          <a:stretch/>
        </p:blipFill>
        <p:spPr>
          <a:xfrm>
            <a:off x="5796131" y="871639"/>
            <a:ext cx="2896456" cy="5298238"/>
          </a:xfrm>
          <a:prstGeom prst="rect">
            <a:avLst/>
          </a:prstGeom>
        </p:spPr>
      </p:pic>
      <p:sp>
        <p:nvSpPr>
          <p:cNvPr id="5" name="Rectangle 4">
            <a:extLst>
              <a:ext uri="{FF2B5EF4-FFF2-40B4-BE49-F238E27FC236}">
                <a16:creationId xmlns:a16="http://schemas.microsoft.com/office/drawing/2014/main" id="{771D3340-8799-357C-62F3-11BC9F84754B}"/>
              </a:ext>
            </a:extLst>
          </p:cNvPr>
          <p:cNvSpPr/>
          <p:nvPr/>
        </p:nvSpPr>
        <p:spPr>
          <a:xfrm>
            <a:off x="8833721" y="1088019"/>
            <a:ext cx="2743200" cy="8228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Get Planning Scene</a:t>
            </a:r>
          </a:p>
        </p:txBody>
      </p:sp>
    </p:spTree>
    <p:extLst>
      <p:ext uri="{BB962C8B-B14F-4D97-AF65-F5344CB8AC3E}">
        <p14:creationId xmlns:p14="http://schemas.microsoft.com/office/powerpoint/2010/main" val="88595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20977d3-e5b6-4195-9522-2071cc7a7d6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9D3B1A3CBCA94C9C619CD08E0E4046" ma:contentTypeVersion="16" ma:contentTypeDescription="Create a new document." ma:contentTypeScope="" ma:versionID="340074b604847525954f522e3dd37367">
  <xsd:schema xmlns:xsd="http://www.w3.org/2001/XMLSchema" xmlns:xs="http://www.w3.org/2001/XMLSchema" xmlns:p="http://schemas.microsoft.com/office/2006/metadata/properties" xmlns:ns3="520977d3-e5b6-4195-9522-2071cc7a7d60" xmlns:ns4="ff7972f0-e6b1-4e81-bd6d-6d5a7ea56092" targetNamespace="http://schemas.microsoft.com/office/2006/metadata/properties" ma:root="true" ma:fieldsID="61f266bb9d6f2b9a163839cd919284b0" ns3:_="" ns4:_="">
    <xsd:import namespace="520977d3-e5b6-4195-9522-2071cc7a7d60"/>
    <xsd:import namespace="ff7972f0-e6b1-4e81-bd6d-6d5a7ea5609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LengthInSeconds" minOccurs="0"/>
                <xsd:element ref="ns3:MediaServiceDateTaken"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0977d3-e5b6-4195-9522-2071cc7a7d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Length (seconds)" ma:internalName="MediaLengthInSeconds" ma:readOnly="true">
      <xsd:simpleType>
        <xsd:restriction base="dms:Unknow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7972f0-e6b1-4e81-bd6d-6d5a7ea5609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033E70-1779-4C89-ACCC-65EF3F251E91}">
  <ds:schemaRefs>
    <ds:schemaRef ds:uri="http://purl.org/dc/elements/1.1/"/>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schemas.microsoft.com/office/infopath/2007/PartnerControls"/>
    <ds:schemaRef ds:uri="http://www.w3.org/XML/1998/namespace"/>
    <ds:schemaRef ds:uri="ff7972f0-e6b1-4e81-bd6d-6d5a7ea56092"/>
    <ds:schemaRef ds:uri="520977d3-e5b6-4195-9522-2071cc7a7d60"/>
    <ds:schemaRef ds:uri="http://purl.org/dc/terms/"/>
  </ds:schemaRefs>
</ds:datastoreItem>
</file>

<file path=customXml/itemProps2.xml><?xml version="1.0" encoding="utf-8"?>
<ds:datastoreItem xmlns:ds="http://schemas.openxmlformats.org/officeDocument/2006/customXml" ds:itemID="{81B482BA-D0A2-4D3B-BF8E-A3224CA327D0}">
  <ds:schemaRefs>
    <ds:schemaRef ds:uri="http://schemas.microsoft.com/sharepoint/v3/contenttype/forms"/>
  </ds:schemaRefs>
</ds:datastoreItem>
</file>

<file path=customXml/itemProps3.xml><?xml version="1.0" encoding="utf-8"?>
<ds:datastoreItem xmlns:ds="http://schemas.openxmlformats.org/officeDocument/2006/customXml" ds:itemID="{19EA4DC7-8622-4E0E-A178-501CB844D9F3}">
  <ds:schemaRefs>
    <ds:schemaRef ds:uri="520977d3-e5b6-4195-9522-2071cc7a7d60"/>
    <ds:schemaRef ds:uri="ff7972f0-e6b1-4e81-bd6d-6d5a7ea560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3904</Words>
  <Application>Microsoft Office PowerPoint</Application>
  <PresentationFormat>Widescreen</PresentationFormat>
  <Paragraphs>400</Paragraphs>
  <Slides>40</Slides>
  <Notes>29</Notes>
  <HiddenSlides>0</HiddenSlides>
  <MMClips>4</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Aptos</vt:lpstr>
      <vt:lpstr>Aptos Display</vt:lpstr>
      <vt:lpstr>Arial</vt:lpstr>
      <vt:lpstr>Calibri</vt:lpstr>
      <vt:lpstr>Cambria Math</vt:lpstr>
      <vt:lpstr>Lato</vt:lpstr>
      <vt:lpstr>VnNimbusRomanNo9L</vt:lpstr>
      <vt:lpstr>Wingdings</vt:lpstr>
      <vt:lpstr>Office Theme</vt:lpstr>
      <vt:lpstr>Custom Design</vt:lpstr>
      <vt:lpstr>PowerPoint Presentation</vt:lpstr>
      <vt:lpstr>PowerPoint Presentation</vt:lpstr>
      <vt:lpstr>Presentation Outline</vt:lpstr>
      <vt:lpstr>1. Human-robot Interaction Overview</vt:lpstr>
      <vt:lpstr>1. Human-robot Interaction Overview</vt:lpstr>
      <vt:lpstr>1. Human-robot Interaction Overview</vt:lpstr>
      <vt:lpstr>2. System Overview</vt:lpstr>
      <vt:lpstr>3. Human Detection</vt:lpstr>
      <vt:lpstr>3. Human Detection</vt:lpstr>
      <vt:lpstr>3. Human Detection</vt:lpstr>
      <vt:lpstr>3. Human Detection</vt:lpstr>
      <vt:lpstr>3. Human Detection</vt:lpstr>
      <vt:lpstr>3. Human Detection</vt:lpstr>
      <vt:lpstr>4. RRT Algorithm</vt:lpstr>
      <vt:lpstr>4. RRT Algorithm</vt:lpstr>
      <vt:lpstr>5. AAPF Algorithm</vt:lpstr>
      <vt:lpstr>5. AAPF Algorithm</vt:lpstr>
      <vt:lpstr>5. AAPF Algorithm</vt:lpstr>
      <vt:lpstr>5. AAPF Algorithm</vt:lpstr>
      <vt:lpstr>5. AAPF Algorithm</vt:lpstr>
      <vt:lpstr>5. AAPF Algorithm</vt:lpstr>
      <vt:lpstr>5. AAPF Algorithm</vt:lpstr>
      <vt:lpstr>6. RRT and AAPF in Human-collision avoidance</vt:lpstr>
      <vt:lpstr>6. RRT and AAPF in Human-collision avoidance</vt:lpstr>
      <vt:lpstr>6. RRT and AAPF in Human-collision avoidance</vt:lpstr>
      <vt:lpstr>6. RRT and AAPF in Human-collision avoidance</vt:lpstr>
      <vt:lpstr>6. RRT and AAPF in Human-collision avoidance</vt:lpstr>
      <vt:lpstr>6. RRT and AAPF in Human-collision avoidance</vt:lpstr>
      <vt:lpstr>6. RRT and AAPF in Human-collision avoidance</vt:lpstr>
      <vt:lpstr>6. RRT and AAPF in Human-collision avoidance</vt:lpstr>
      <vt:lpstr>6. RRT and AAPF in Human-collision avoidance</vt:lpstr>
      <vt:lpstr>6. RRT and AAPF in Human-collision avoidance</vt:lpstr>
      <vt:lpstr>"6. RRT and AAPF in Human-collision avoidance"</vt:lpstr>
      <vt:lpstr>"6. RRT and AAPF in Human-collision avoidance"</vt:lpstr>
      <vt:lpstr>6. RRT and AAPF in Human-collision avoidance</vt:lpstr>
      <vt:lpstr>6. RRT and AAPF in Human-collision avoidance</vt:lpstr>
      <vt:lpstr>7. Conclusion</vt:lpstr>
      <vt:lpstr>7. Conclusion</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TRINH DAM NHAN 20195802</cp:lastModifiedBy>
  <cp:revision>1</cp:revision>
  <dcterms:created xsi:type="dcterms:W3CDTF">2021-05-28T04:32:29Z</dcterms:created>
  <dcterms:modified xsi:type="dcterms:W3CDTF">2024-07-18T10:38:47Z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0x0101006D9D3B1A3CBCA94C9C619CD08E0E4046</vt:lpwstr>
  </property>
</Properties>
</file>